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327" r:id="rId3"/>
    <p:sldId id="290" r:id="rId4"/>
    <p:sldId id="320" r:id="rId5"/>
    <p:sldId id="326" r:id="rId6"/>
    <p:sldId id="322" r:id="rId7"/>
    <p:sldId id="289" r:id="rId8"/>
    <p:sldId id="329" r:id="rId9"/>
    <p:sldId id="328" r:id="rId10"/>
    <p:sldId id="291" r:id="rId11"/>
    <p:sldId id="292" r:id="rId12"/>
    <p:sldId id="332" r:id="rId13"/>
    <p:sldId id="331" r:id="rId14"/>
    <p:sldId id="271" r:id="rId15"/>
    <p:sldId id="272" r:id="rId16"/>
    <p:sldId id="273" r:id="rId17"/>
    <p:sldId id="295" r:id="rId18"/>
    <p:sldId id="311" r:id="rId19"/>
    <p:sldId id="313" r:id="rId20"/>
    <p:sldId id="312" r:id="rId21"/>
    <p:sldId id="319" r:id="rId22"/>
    <p:sldId id="298" r:id="rId23"/>
    <p:sldId id="315" r:id="rId24"/>
    <p:sldId id="300" r:id="rId25"/>
    <p:sldId id="297" r:id="rId26"/>
    <p:sldId id="302" r:id="rId27"/>
    <p:sldId id="303" r:id="rId28"/>
    <p:sldId id="304" r:id="rId29"/>
    <p:sldId id="30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722"/>
    <p:restoredTop sz="86352"/>
  </p:normalViewPr>
  <p:slideViewPr>
    <p:cSldViewPr snapToGrid="0" snapToObjects="1">
      <p:cViewPr varScale="1">
        <p:scale>
          <a:sx n="93" d="100"/>
          <a:sy n="93" d="100"/>
        </p:scale>
        <p:origin x="240" y="6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5" d="100"/>
          <a:sy n="105" d="100"/>
        </p:scale>
        <p:origin x="286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FAA420-9225-7440-AC89-744A751BAD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941E1D-9FA8-F54C-B0C2-050A31443F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775A5-F3CA-BD4C-AB19-094200BD08A6}" type="datetimeFigureOut">
              <a:rPr lang="en-US" smtClean="0"/>
              <a:t>8/5/18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2338AD-50A5-E347-A908-96A52A1638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78B876-A85E-AB46-B15C-0AFED0AB72F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D82A7A-FFB0-4C4E-A202-29BC18FE7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370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11163-9E17-5140-9737-178492836208}" type="datetimeFigureOut">
              <a:rPr lang="en-US" smtClean="0"/>
              <a:t>8/5/18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1C559-645E-7942-AD65-875F683262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23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01C559-645E-7942-AD65-875F683262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4358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01AB8-C85F-0942-9A32-7585DBEC779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407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01AB8-C85F-0942-9A32-7585DBEC779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589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01AB8-C85F-0942-9A32-7585DBEC779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522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01AB8-C85F-0942-9A32-7585DBEC779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230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01AB8-C85F-0942-9A32-7585DBEC779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46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01AB8-C85F-0942-9A32-7585DBEC779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105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01AB8-C85F-0942-9A32-7585DBEC779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57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01AB8-C85F-0942-9A32-7585DBEC779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45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01AB8-C85F-0942-9A32-7585DBEC779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335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01C559-645E-7942-AD65-875F683262B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991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01AB8-C85F-0942-9A32-7585DBEC779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72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EA94-E243-BD41-8EF2-2B7ED88E0A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DB3B10-82F6-5A45-B97E-48CA4E9D7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42FD4-0E88-B14C-89D2-B157158DE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29778-CF7A-C045-B974-2A2958EF5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ECEF1-E08E-164C-BCB6-D7A2D920B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019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A4324-B0C5-6A4C-AFD8-0301F768A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EECC00-FE0B-AB4E-A908-4C8B80C92E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2D2A2-99ED-774F-A1D8-9DF2B7AEF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FFCE9-9EB5-414B-A32F-04522851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A293D-9E64-154B-B715-D26EDDC8F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053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F9EBEB-6139-A04C-970F-88826DE677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076BEA-4823-E94E-9137-B352907C6D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B4BEE-F9FB-8540-87D1-3A2BC008C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B5FE0-0408-4B4D-B61B-4A693871B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835F7C-FB87-ED4E-A4E5-70AE67156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490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56388-5025-704D-A960-95D7D36A5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677"/>
            <a:ext cx="10515600" cy="840826"/>
          </a:xfrm>
        </p:spPr>
        <p:txBody>
          <a:bodyPr/>
          <a:lstStyle>
            <a:lvl1pPr algn="ctr">
              <a:defRPr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DF3D1-8E40-454C-819A-B35E94C35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185"/>
            <a:ext cx="10515600" cy="4463777"/>
          </a:xfrm>
        </p:spPr>
        <p:txBody>
          <a:bodyPr/>
          <a:lstStyle>
            <a:lvl1pPr>
              <a:defRPr sz="3200">
                <a:latin typeface="Helvetica" pitchFamily="2" charset="0"/>
              </a:defRPr>
            </a:lvl1pPr>
            <a:lvl2pPr>
              <a:defRPr sz="2800">
                <a:latin typeface="Helvetica" pitchFamily="2" charset="0"/>
              </a:defRPr>
            </a:lvl2pPr>
            <a:lvl3pPr>
              <a:defRPr sz="2400">
                <a:latin typeface="Helvetica" pitchFamily="2" charset="0"/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13D21-EE41-114C-A355-CF6B83BEE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87ED47-FDCF-7C46-99EA-4FE805AD3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54202-8656-394E-AF99-D5490EF57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95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A1D7B-60B9-5A46-81D8-B08BAC5661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0EE1C-E907-4C4F-B654-25DAF219D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12BF5-12DF-2046-A4B3-13E3D79AD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98520-6A8A-C946-8A8E-BE92F096C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22B36-7F6F-E149-B4E4-EEF96475B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250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836A9-0BA7-FA4D-9207-50E2E3D31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20FC8-8576-6545-8598-1B8CCC1035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721DFB-9011-EA40-95C7-BE4D8ADA0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E59BB6-3761-2D40-BDA5-1B1EEFDF9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7246C2-0763-2E4A-88E3-4C125C132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FC6C17-B76C-E540-BA1A-1DB1690C1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710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E1815-F255-EE41-9384-EFA892A71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98615E-95EB-654F-8F29-37063CA13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601F37-AE3B-954D-944A-9A24FC61B9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44BB9C-FDE1-DA4B-8C5E-CD81423E26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500E12-D197-CF41-BF7F-46D27B668C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506CF1-792E-244A-8FC5-2B686DC94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B82A98-9815-DE49-A194-35BDADBD0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099410-7323-8D4D-AAB6-FB57E81EC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16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A838C-3E3C-184F-9B06-81CFE832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F60219-02D2-BD4D-9011-390A66BDB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3566C6-17C2-294D-ADBC-F52C2FEE6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50CD2E-CA1C-1640-966E-246CD6CAB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982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9AF299-D042-5D48-BCED-5C829E649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32668C-7617-3E4E-ADF5-DCF4E3FCC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D3E505-6A2F-FA4C-A200-43734E98D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037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10E2E-AE4E-4E45-A8BE-044A963C9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F75FD-AA08-7947-B289-0B80D9E44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956058-7180-8042-8AFB-D0A75C077B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363BB9-70C3-634F-94AD-9A93EE3AE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BEB5D-A438-2943-889E-16360BCF6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E6D10-D099-9344-9E7D-0BE24C09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873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DB709-DDD1-024E-B23E-1201B77C9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5CD66F-5A67-A84E-B39E-CFCCD520F4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181B9F-F978-844B-87C3-652FE3463F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4FA077-8970-5C4D-95C6-388EBB1B2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7ABCB-CE23-AE4D-B07E-86E197C31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8EE371-893E-B847-84B3-A37DF5DE8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104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F72A75-D3D4-254B-93F8-C99318B47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40467-A9B6-C040-8361-49AEB7D61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1FA6F-0401-E242-95BE-1CC20DB540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83F2B-CA38-9A44-9A81-9BFEF3CC42D5}" type="datetimeFigureOut">
              <a:rPr lang="en-US" smtClean="0"/>
              <a:t>8/5/18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CA949-396F-6944-9550-0872EBD473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3DEBE1-3D73-2345-943E-6853F6938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A5F67-CE63-7B4B-921F-8678F83B75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902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440E35BF-DBD6-F549-93B5-B04618DC8B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3" y="245958"/>
            <a:ext cx="12192000" cy="2304256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rgbClr val="000090"/>
                </a:solidFill>
              </a:rPr>
              <a:t>Fault Localization in Large-Scale </a:t>
            </a:r>
            <a:br>
              <a:rPr lang="en-US" sz="4400" b="1" dirty="0">
                <a:solidFill>
                  <a:srgbClr val="000090"/>
                </a:solidFill>
              </a:rPr>
            </a:br>
            <a:r>
              <a:rPr lang="en-US" sz="4400" b="1" dirty="0">
                <a:solidFill>
                  <a:srgbClr val="000090"/>
                </a:solidFill>
              </a:rPr>
              <a:t>Network Policy Deployment</a:t>
            </a:r>
            <a:endParaRPr lang="en-GB" sz="4400" b="1" dirty="0">
              <a:solidFill>
                <a:srgbClr val="000090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05E665D-20DF-7240-9D9D-CD3889E15E6B}"/>
              </a:ext>
            </a:extLst>
          </p:cNvPr>
          <p:cNvGrpSpPr/>
          <p:nvPr/>
        </p:nvGrpSpPr>
        <p:grpSpPr>
          <a:xfrm>
            <a:off x="7109705" y="2901043"/>
            <a:ext cx="4292906" cy="1090813"/>
            <a:chOff x="7073425" y="2895244"/>
            <a:chExt cx="4292906" cy="109081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B91B704-BD51-DE48-8418-820C1BE92168}"/>
                </a:ext>
              </a:extLst>
            </p:cNvPr>
            <p:cNvSpPr/>
            <p:nvPr/>
          </p:nvSpPr>
          <p:spPr>
            <a:xfrm>
              <a:off x="7938117" y="2895244"/>
              <a:ext cx="243047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3200" dirty="0" err="1"/>
                <a:t>Myungjin</a:t>
              </a:r>
              <a:r>
                <a:rPr lang="en-GB" sz="3200" dirty="0"/>
                <a:t> Lee</a:t>
              </a:r>
              <a:endParaRPr lang="sv-SE" altLang="ko-KR" sz="3200" baseline="300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7141D70-BBA6-4944-BBBB-3B7C185C3118}"/>
                </a:ext>
              </a:extLst>
            </p:cNvPr>
            <p:cNvSpPr/>
            <p:nvPr/>
          </p:nvSpPr>
          <p:spPr>
            <a:xfrm>
              <a:off x="7073425" y="3401282"/>
              <a:ext cx="4292906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x-none" sz="3200" b="1"/>
                <a:t>University of Edinburgh</a:t>
              </a:r>
              <a:endParaRPr lang="en-US" sz="3200" b="1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3A27274-4BF6-EE48-BA39-8D277FD9B69D}"/>
              </a:ext>
            </a:extLst>
          </p:cNvPr>
          <p:cNvGrpSpPr/>
          <p:nvPr/>
        </p:nvGrpSpPr>
        <p:grpSpPr>
          <a:xfrm>
            <a:off x="794853" y="4497894"/>
            <a:ext cx="10476967" cy="1169550"/>
            <a:chOff x="1047166" y="4544736"/>
            <a:chExt cx="10476967" cy="116955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5171F04-C612-864A-9AB8-E7E5137B640B}"/>
                </a:ext>
              </a:extLst>
            </p:cNvPr>
            <p:cNvSpPr/>
            <p:nvPr/>
          </p:nvSpPr>
          <p:spPr>
            <a:xfrm>
              <a:off x="1047166" y="4544737"/>
              <a:ext cx="3194080" cy="584775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r>
                <a:rPr lang="en-US" sz="3200" dirty="0" err="1"/>
                <a:t>Ramana</a:t>
              </a:r>
              <a:r>
                <a:rPr lang="en-US" sz="3200" dirty="0"/>
                <a:t> </a:t>
              </a:r>
              <a:r>
                <a:rPr lang="en-US" sz="3200" dirty="0" err="1"/>
                <a:t>Kompella</a:t>
              </a:r>
              <a:endParaRPr lang="x-none" altLang="x-none" sz="3200" baseline="300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86A22EC-A904-EF48-990A-BD16E9E9EA79}"/>
                </a:ext>
              </a:extLst>
            </p:cNvPr>
            <p:cNvSpPr/>
            <p:nvPr/>
          </p:nvSpPr>
          <p:spPr>
            <a:xfrm>
              <a:off x="4541518" y="4544737"/>
              <a:ext cx="3363037" cy="584775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r>
                <a:rPr lang="en-US" sz="3200" dirty="0"/>
                <a:t>Chandra </a:t>
              </a:r>
              <a:r>
                <a:rPr lang="en-US" sz="3200" dirty="0" err="1"/>
                <a:t>Nagarajan</a:t>
              </a:r>
              <a:endParaRPr lang="x-none" altLang="x-none" sz="3200" baseline="300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7D4ADA0-C988-F84A-A848-52E96A8F3B82}"/>
                </a:ext>
              </a:extLst>
            </p:cNvPr>
            <p:cNvSpPr/>
            <p:nvPr/>
          </p:nvSpPr>
          <p:spPr>
            <a:xfrm>
              <a:off x="8204826" y="4544736"/>
              <a:ext cx="3319307" cy="584775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r>
                <a:rPr lang="en-US" sz="3200" dirty="0" err="1"/>
                <a:t>Pavan</a:t>
              </a:r>
              <a:r>
                <a:rPr lang="en-US" sz="3200" dirty="0"/>
                <a:t> </a:t>
              </a:r>
              <a:r>
                <a:rPr lang="en-US" sz="3200" dirty="0" err="1"/>
                <a:t>Mamillapalli</a:t>
              </a:r>
              <a:endParaRPr lang="x-none" altLang="x-none" sz="3200" baseline="3000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0A3420D-8A94-2A46-8351-2FC756850B53}"/>
                </a:ext>
              </a:extLst>
            </p:cNvPr>
            <p:cNvSpPr/>
            <p:nvPr/>
          </p:nvSpPr>
          <p:spPr>
            <a:xfrm>
              <a:off x="4731299" y="5129511"/>
              <a:ext cx="2593146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x-none" altLang="x-none" sz="3200" b="1" baseline="30000"/>
                <a:t> </a:t>
              </a:r>
              <a:r>
                <a:rPr lang="en-US" sz="3200" b="1" dirty="0"/>
                <a:t>Cisco Systems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0AF8A66-11D1-5F46-A9AF-3CEAF89F4AC7}"/>
              </a:ext>
            </a:extLst>
          </p:cNvPr>
          <p:cNvGrpSpPr/>
          <p:nvPr/>
        </p:nvGrpSpPr>
        <p:grpSpPr>
          <a:xfrm>
            <a:off x="834455" y="2901043"/>
            <a:ext cx="3780587" cy="1090813"/>
            <a:chOff x="1414308" y="2901043"/>
            <a:chExt cx="3780587" cy="109081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67D53B7-8FE5-844E-BFDB-9B59874DD0C7}"/>
                </a:ext>
              </a:extLst>
            </p:cNvPr>
            <p:cNvSpPr/>
            <p:nvPr/>
          </p:nvSpPr>
          <p:spPr>
            <a:xfrm>
              <a:off x="1646663" y="2901043"/>
              <a:ext cx="3252814" cy="584775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r>
                <a:rPr lang="x-none" sz="3200">
                  <a:solidFill>
                    <a:srgbClr val="008C50"/>
                  </a:solidFill>
                </a:rPr>
                <a:t>Praveen Tammana</a:t>
              </a:r>
              <a:endParaRPr lang="x-none" altLang="x-none" sz="320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84EBBBF-9671-5441-BAB9-37EB2DAD241C}"/>
                </a:ext>
              </a:extLst>
            </p:cNvPr>
            <p:cNvSpPr/>
            <p:nvPr/>
          </p:nvSpPr>
          <p:spPr>
            <a:xfrm>
              <a:off x="1414308" y="3407081"/>
              <a:ext cx="3780587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200" b="1" dirty="0"/>
                <a:t>Princeton University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82231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219321" y="2101581"/>
            <a:ext cx="569457" cy="644435"/>
            <a:chOff x="8101043" y="700088"/>
            <a:chExt cx="1208729" cy="1384343"/>
          </a:xfrm>
          <a:solidFill>
            <a:schemeClr val="bg1"/>
          </a:solidFill>
        </p:grpSpPr>
        <p:sp>
          <p:nvSpPr>
            <p:cNvPr id="5" name="Oval 4"/>
            <p:cNvSpPr/>
            <p:nvPr/>
          </p:nvSpPr>
          <p:spPr>
            <a:xfrm>
              <a:off x="8672911" y="700088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8101043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8638256" y="1205464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8369649" y="1774322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H="1">
              <a:off x="8235346" y="1010197"/>
              <a:ext cx="571871" cy="18883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8772559" y="1010197"/>
              <a:ext cx="34660" cy="19526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8807217" y="1010197"/>
              <a:ext cx="502555" cy="18882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8235348" y="1509135"/>
              <a:ext cx="268607" cy="26518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8503950" y="1515573"/>
              <a:ext cx="268606" cy="25875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4557470" y="2066024"/>
            <a:ext cx="632730" cy="644435"/>
            <a:chOff x="8101043" y="700088"/>
            <a:chExt cx="1343032" cy="1384343"/>
          </a:xfrm>
          <a:solidFill>
            <a:schemeClr val="bg1"/>
          </a:solidFill>
        </p:grpSpPr>
        <p:sp>
          <p:nvSpPr>
            <p:cNvPr id="20" name="Oval 19"/>
            <p:cNvSpPr/>
            <p:nvPr/>
          </p:nvSpPr>
          <p:spPr>
            <a:xfrm>
              <a:off x="8672911" y="700088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8101043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9175469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8369649" y="1774322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flipH="1">
              <a:off x="8235346" y="1010197"/>
              <a:ext cx="571871" cy="18883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8807217" y="1010197"/>
              <a:ext cx="502555" cy="18882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8235348" y="1509135"/>
              <a:ext cx="268607" cy="26518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7142539" y="2067654"/>
            <a:ext cx="379638" cy="379622"/>
            <a:chOff x="8638256" y="700088"/>
            <a:chExt cx="805819" cy="815485"/>
          </a:xfrm>
          <a:solidFill>
            <a:schemeClr val="bg1"/>
          </a:solidFill>
        </p:grpSpPr>
        <p:sp>
          <p:nvSpPr>
            <p:cNvPr id="35" name="Oval 34"/>
            <p:cNvSpPr/>
            <p:nvPr/>
          </p:nvSpPr>
          <p:spPr>
            <a:xfrm>
              <a:off x="8672911" y="700088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8638256" y="1205464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9175469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H="1">
              <a:off x="8772559" y="1010197"/>
              <a:ext cx="34660" cy="19526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8807217" y="1010197"/>
              <a:ext cx="502555" cy="18882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>
          <a:xfrm>
            <a:off x="9296004" y="2100766"/>
            <a:ext cx="632730" cy="379622"/>
            <a:chOff x="8101043" y="700088"/>
            <a:chExt cx="1343032" cy="815485"/>
          </a:xfrm>
          <a:solidFill>
            <a:schemeClr val="bg1"/>
          </a:solidFill>
        </p:grpSpPr>
        <p:sp>
          <p:nvSpPr>
            <p:cNvPr id="50" name="Oval 49"/>
            <p:cNvSpPr/>
            <p:nvPr/>
          </p:nvSpPr>
          <p:spPr>
            <a:xfrm>
              <a:off x="8672911" y="700088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8101043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8638256" y="1205464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9175469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Arrow Connector 55"/>
            <p:cNvCxnSpPr/>
            <p:nvPr/>
          </p:nvCxnSpPr>
          <p:spPr>
            <a:xfrm flipH="1">
              <a:off x="8235346" y="1010197"/>
              <a:ext cx="571871" cy="18883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 flipH="1">
              <a:off x="8772559" y="1010197"/>
              <a:ext cx="34660" cy="19526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8807217" y="1010197"/>
              <a:ext cx="502555" cy="18882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Oval 63"/>
          <p:cNvSpPr/>
          <p:nvPr/>
        </p:nvSpPr>
        <p:spPr>
          <a:xfrm>
            <a:off x="2801751" y="2312375"/>
            <a:ext cx="126546" cy="144361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ounded Rectangle 64"/>
          <p:cNvSpPr/>
          <p:nvPr/>
        </p:nvSpPr>
        <p:spPr>
          <a:xfrm>
            <a:off x="1689421" y="1410452"/>
            <a:ext cx="1725183" cy="543771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Policy 1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4027570" y="1410452"/>
            <a:ext cx="1725183" cy="543771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Policy 2</a:t>
            </a:r>
          </a:p>
        </p:txBody>
      </p:sp>
      <p:sp>
        <p:nvSpPr>
          <p:cNvPr id="67" name="Rounded Rectangle 66"/>
          <p:cNvSpPr/>
          <p:nvPr/>
        </p:nvSpPr>
        <p:spPr>
          <a:xfrm>
            <a:off x="6351384" y="1430214"/>
            <a:ext cx="1725183" cy="543771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Policy 3</a:t>
            </a:r>
          </a:p>
        </p:txBody>
      </p:sp>
      <p:sp>
        <p:nvSpPr>
          <p:cNvPr id="68" name="Rounded Rectangle 67"/>
          <p:cNvSpPr/>
          <p:nvPr/>
        </p:nvSpPr>
        <p:spPr>
          <a:xfrm>
            <a:off x="8749777" y="1430214"/>
            <a:ext cx="1725183" cy="543771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Policy 4</a:t>
            </a:r>
          </a:p>
        </p:txBody>
      </p:sp>
      <p:sp>
        <p:nvSpPr>
          <p:cNvPr id="115" name="Rounded Rectangle 114"/>
          <p:cNvSpPr/>
          <p:nvPr/>
        </p:nvSpPr>
        <p:spPr>
          <a:xfrm>
            <a:off x="3414605" y="4140318"/>
            <a:ext cx="5562128" cy="2527200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6" name="Group 115"/>
          <p:cNvGrpSpPr/>
          <p:nvPr/>
        </p:nvGrpSpPr>
        <p:grpSpPr>
          <a:xfrm>
            <a:off x="4737378" y="4243242"/>
            <a:ext cx="2873215" cy="1445769"/>
            <a:chOff x="2895178" y="2991228"/>
            <a:chExt cx="4646644" cy="1968569"/>
          </a:xfrm>
        </p:grpSpPr>
        <p:pic>
          <p:nvPicPr>
            <p:cNvPr id="117" name="Picture 1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178" y="4322009"/>
              <a:ext cx="871539" cy="595587"/>
            </a:xfrm>
            <a:prstGeom prst="rect">
              <a:avLst/>
            </a:prstGeom>
          </p:spPr>
        </p:pic>
        <p:pic>
          <p:nvPicPr>
            <p:cNvPr id="118" name="Picture 1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29543" y="4351925"/>
              <a:ext cx="871539" cy="595587"/>
            </a:xfrm>
            <a:prstGeom prst="rect">
              <a:avLst/>
            </a:prstGeom>
          </p:spPr>
        </p:pic>
        <p:pic>
          <p:nvPicPr>
            <p:cNvPr id="119" name="Picture 1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40030" y="4344072"/>
              <a:ext cx="871539" cy="595587"/>
            </a:xfrm>
            <a:prstGeom prst="rect">
              <a:avLst/>
            </a:prstGeom>
          </p:spPr>
        </p:pic>
        <p:pic>
          <p:nvPicPr>
            <p:cNvPr id="120" name="Picture 1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57695" y="3021640"/>
              <a:ext cx="871539" cy="595587"/>
            </a:xfrm>
            <a:prstGeom prst="rect">
              <a:avLst/>
            </a:prstGeom>
          </p:spPr>
        </p:pic>
        <p:pic>
          <p:nvPicPr>
            <p:cNvPr id="121" name="Picture 1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88099" y="2991228"/>
              <a:ext cx="871539" cy="595587"/>
            </a:xfrm>
            <a:prstGeom prst="rect">
              <a:avLst/>
            </a:prstGeom>
          </p:spPr>
        </p:pic>
        <p:cxnSp>
          <p:nvCxnSpPr>
            <p:cNvPr id="122" name="Straight Connector 121"/>
            <p:cNvCxnSpPr/>
            <p:nvPr/>
          </p:nvCxnSpPr>
          <p:spPr>
            <a:xfrm flipV="1">
              <a:off x="3330948" y="3617227"/>
              <a:ext cx="762517" cy="704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flipV="1">
              <a:off x="3330948" y="3586815"/>
              <a:ext cx="2892921" cy="73519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/>
          </p:nvCxnSpPr>
          <p:spPr>
            <a:xfrm flipH="1" flipV="1">
              <a:off x="4093465" y="3617227"/>
              <a:ext cx="582335" cy="7268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V="1">
              <a:off x="4675800" y="3586815"/>
              <a:ext cx="1548069" cy="75725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flipV="1">
              <a:off x="5965313" y="3586815"/>
              <a:ext cx="258556" cy="76511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flipH="1" flipV="1">
              <a:off x="4093465" y="3617227"/>
              <a:ext cx="1871848" cy="73469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8" name="Picture 1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70283" y="4364210"/>
              <a:ext cx="871539" cy="595587"/>
            </a:xfrm>
            <a:prstGeom prst="rect">
              <a:avLst/>
            </a:prstGeom>
          </p:spPr>
        </p:pic>
        <p:cxnSp>
          <p:nvCxnSpPr>
            <p:cNvPr id="129" name="Straight Connector 128"/>
            <p:cNvCxnSpPr/>
            <p:nvPr/>
          </p:nvCxnSpPr>
          <p:spPr>
            <a:xfrm flipH="1" flipV="1">
              <a:off x="4093465" y="3617227"/>
              <a:ext cx="3012588" cy="7469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/>
          </p:nvCxnSpPr>
          <p:spPr>
            <a:xfrm flipH="1" flipV="1">
              <a:off x="6223869" y="3586815"/>
              <a:ext cx="882184" cy="7773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2" name="Group 131"/>
          <p:cNvGrpSpPr/>
          <p:nvPr/>
        </p:nvGrpSpPr>
        <p:grpSpPr>
          <a:xfrm>
            <a:off x="7329560" y="4261874"/>
            <a:ext cx="382130" cy="418784"/>
            <a:chOff x="7657195" y="1337365"/>
            <a:chExt cx="733527" cy="1031106"/>
          </a:xfrm>
          <a:noFill/>
        </p:grpSpPr>
        <p:sp>
          <p:nvSpPr>
            <p:cNvPr id="133" name="Oval 132"/>
            <p:cNvSpPr/>
            <p:nvPr/>
          </p:nvSpPr>
          <p:spPr>
            <a:xfrm>
              <a:off x="7657195" y="1337365"/>
              <a:ext cx="202870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>
              <a:off x="8036762" y="1708577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7833892" y="2137749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Arrow Connector 137"/>
            <p:cNvCxnSpPr/>
            <p:nvPr/>
          </p:nvCxnSpPr>
          <p:spPr>
            <a:xfrm>
              <a:off x="7758639" y="1568087"/>
              <a:ext cx="379560" cy="140490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/>
            <p:cNvCxnSpPr/>
            <p:nvPr/>
          </p:nvCxnSpPr>
          <p:spPr>
            <a:xfrm flipH="1">
              <a:off x="7935336" y="1939299"/>
              <a:ext cx="202871" cy="19845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Oval 139"/>
            <p:cNvSpPr/>
            <p:nvPr/>
          </p:nvSpPr>
          <p:spPr>
            <a:xfrm>
              <a:off x="8187851" y="2136598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Arrow Connector 140"/>
            <p:cNvCxnSpPr/>
            <p:nvPr/>
          </p:nvCxnSpPr>
          <p:spPr>
            <a:xfrm>
              <a:off x="8138233" y="1939292"/>
              <a:ext cx="151076" cy="19730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7668326" y="5310210"/>
            <a:ext cx="448362" cy="258199"/>
            <a:chOff x="7378969" y="1337365"/>
            <a:chExt cx="860664" cy="635722"/>
          </a:xfrm>
          <a:noFill/>
        </p:grpSpPr>
        <p:sp>
          <p:nvSpPr>
            <p:cNvPr id="143" name="Oval 142"/>
            <p:cNvSpPr/>
            <p:nvPr/>
          </p:nvSpPr>
          <p:spPr>
            <a:xfrm>
              <a:off x="7657195" y="1337365"/>
              <a:ext cx="202870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/>
            <p:cNvSpPr/>
            <p:nvPr/>
          </p:nvSpPr>
          <p:spPr>
            <a:xfrm>
              <a:off x="7378969" y="1742365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>
              <a:off x="8036762" y="1708577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7" name="Straight Arrow Connector 146"/>
            <p:cNvCxnSpPr/>
            <p:nvPr/>
          </p:nvCxnSpPr>
          <p:spPr>
            <a:xfrm flipH="1">
              <a:off x="7480403" y="1534300"/>
              <a:ext cx="349955" cy="208067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/>
            <p:nvPr/>
          </p:nvCxnSpPr>
          <p:spPr>
            <a:xfrm>
              <a:off x="7758639" y="1568087"/>
              <a:ext cx="379560" cy="140490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2" name="Group 151"/>
          <p:cNvGrpSpPr/>
          <p:nvPr/>
        </p:nvGrpSpPr>
        <p:grpSpPr>
          <a:xfrm>
            <a:off x="4516132" y="4261875"/>
            <a:ext cx="448362" cy="258199"/>
            <a:chOff x="7378969" y="1337365"/>
            <a:chExt cx="860664" cy="635722"/>
          </a:xfrm>
          <a:noFill/>
        </p:grpSpPr>
        <p:sp>
          <p:nvSpPr>
            <p:cNvPr id="153" name="Oval 152"/>
            <p:cNvSpPr/>
            <p:nvPr/>
          </p:nvSpPr>
          <p:spPr>
            <a:xfrm>
              <a:off x="7657195" y="1337365"/>
              <a:ext cx="202870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7378969" y="1742365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8036762" y="1708577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7" name="Straight Arrow Connector 156"/>
            <p:cNvCxnSpPr/>
            <p:nvPr/>
          </p:nvCxnSpPr>
          <p:spPr>
            <a:xfrm flipH="1">
              <a:off x="7480403" y="1534300"/>
              <a:ext cx="349955" cy="208067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/>
            <p:cNvCxnSpPr/>
            <p:nvPr/>
          </p:nvCxnSpPr>
          <p:spPr>
            <a:xfrm>
              <a:off x="7758639" y="1568087"/>
              <a:ext cx="379560" cy="140490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2" name="Group 161"/>
          <p:cNvGrpSpPr/>
          <p:nvPr/>
        </p:nvGrpSpPr>
        <p:grpSpPr>
          <a:xfrm>
            <a:off x="4171091" y="5171620"/>
            <a:ext cx="382130" cy="418784"/>
            <a:chOff x="7657195" y="1337365"/>
            <a:chExt cx="733527" cy="1031106"/>
          </a:xfrm>
          <a:noFill/>
        </p:grpSpPr>
        <p:sp>
          <p:nvSpPr>
            <p:cNvPr id="163" name="Oval 162"/>
            <p:cNvSpPr/>
            <p:nvPr/>
          </p:nvSpPr>
          <p:spPr>
            <a:xfrm>
              <a:off x="7657195" y="1337365"/>
              <a:ext cx="202870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/>
            <p:cNvSpPr/>
            <p:nvPr/>
          </p:nvSpPr>
          <p:spPr>
            <a:xfrm>
              <a:off x="8036762" y="1708577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/>
            <p:cNvSpPr/>
            <p:nvPr/>
          </p:nvSpPr>
          <p:spPr>
            <a:xfrm>
              <a:off x="7833892" y="2137749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8" name="Straight Arrow Connector 167"/>
            <p:cNvCxnSpPr/>
            <p:nvPr/>
          </p:nvCxnSpPr>
          <p:spPr>
            <a:xfrm>
              <a:off x="7758639" y="1568087"/>
              <a:ext cx="379560" cy="140490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Arrow Connector 168"/>
            <p:cNvCxnSpPr/>
            <p:nvPr/>
          </p:nvCxnSpPr>
          <p:spPr>
            <a:xfrm flipH="1">
              <a:off x="7935336" y="1939299"/>
              <a:ext cx="202871" cy="19845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Oval 169"/>
            <p:cNvSpPr/>
            <p:nvPr/>
          </p:nvSpPr>
          <p:spPr>
            <a:xfrm>
              <a:off x="8187851" y="2136598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1" name="Straight Arrow Connector 170"/>
            <p:cNvCxnSpPr/>
            <p:nvPr/>
          </p:nvCxnSpPr>
          <p:spPr>
            <a:xfrm>
              <a:off x="8138233" y="1939292"/>
              <a:ext cx="151076" cy="19730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4" name="TextBox 173"/>
          <p:cNvSpPr txBox="1"/>
          <p:nvPr/>
        </p:nvSpPr>
        <p:spPr>
          <a:xfrm>
            <a:off x="7636585" y="5929542"/>
            <a:ext cx="143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latin typeface="Helvetica" charset="0"/>
                <a:ea typeface="Helvetica" charset="0"/>
                <a:cs typeface="Helvetica" charset="0"/>
              </a:rPr>
              <a:t>TCAM </a:t>
            </a:r>
            <a:endParaRPr lang="en-US" sz="2800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75" name="Rounded Rectangle 174"/>
          <p:cNvSpPr/>
          <p:nvPr/>
        </p:nvSpPr>
        <p:spPr>
          <a:xfrm>
            <a:off x="4735583" y="5750834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Connector 176"/>
          <p:cNvCxnSpPr/>
          <p:nvPr/>
        </p:nvCxnSpPr>
        <p:spPr>
          <a:xfrm>
            <a:off x="4867632" y="5907411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4863498" y="6075051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Rounded Rectangle 190"/>
          <p:cNvSpPr/>
          <p:nvPr/>
        </p:nvSpPr>
        <p:spPr>
          <a:xfrm>
            <a:off x="5574694" y="5767738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2" name="Straight Connector 191"/>
          <p:cNvCxnSpPr/>
          <p:nvPr/>
        </p:nvCxnSpPr>
        <p:spPr>
          <a:xfrm>
            <a:off x="5706743" y="5924315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>
            <a:off x="5702609" y="6091955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Rounded Rectangle 195"/>
          <p:cNvSpPr/>
          <p:nvPr/>
        </p:nvSpPr>
        <p:spPr>
          <a:xfrm>
            <a:off x="6371722" y="5767738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7" name="Straight Connector 196"/>
          <p:cNvCxnSpPr/>
          <p:nvPr/>
        </p:nvCxnSpPr>
        <p:spPr>
          <a:xfrm>
            <a:off x="6503771" y="5924315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>
            <a:off x="6499637" y="6091955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Rounded Rectangle 200"/>
          <p:cNvSpPr/>
          <p:nvPr/>
        </p:nvSpPr>
        <p:spPr>
          <a:xfrm>
            <a:off x="7070786" y="5762422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2" name="Straight Connector 201"/>
          <p:cNvCxnSpPr/>
          <p:nvPr/>
        </p:nvCxnSpPr>
        <p:spPr>
          <a:xfrm>
            <a:off x="7202835" y="5918999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/>
          <p:nvPr/>
        </p:nvCxnSpPr>
        <p:spPr>
          <a:xfrm>
            <a:off x="7198701" y="6086639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" name="Picture 20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546" y="1384675"/>
            <a:ext cx="634847" cy="634847"/>
          </a:xfrm>
          <a:prstGeom prst="rect">
            <a:avLst/>
          </a:prstGeom>
        </p:spPr>
      </p:pic>
      <p:pic>
        <p:nvPicPr>
          <p:cNvPr id="207" name="Picture 2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047" y="1384674"/>
            <a:ext cx="634847" cy="634847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9252" y="1387508"/>
            <a:ext cx="634847" cy="634847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7645" y="1385545"/>
            <a:ext cx="634847" cy="634847"/>
          </a:xfrm>
          <a:prstGeom prst="rect">
            <a:avLst/>
          </a:prstGeom>
        </p:spPr>
      </p:pic>
      <p:sp>
        <p:nvSpPr>
          <p:cNvPr id="131" name="Title 1"/>
          <p:cNvSpPr>
            <a:spLocks noGrp="1"/>
          </p:cNvSpPr>
          <p:nvPr>
            <p:ph type="title"/>
            <p:extLst/>
          </p:nvPr>
        </p:nvSpPr>
        <p:spPr>
          <a:xfrm>
            <a:off x="838200" y="153369"/>
            <a:ext cx="10515600" cy="915035"/>
          </a:xfrm>
        </p:spPr>
        <p:txBody>
          <a:bodyPr/>
          <a:lstStyle/>
          <a:p>
            <a:pPr algn="ctr"/>
            <a:r>
              <a:rPr lang="en-US" dirty="0"/>
              <a:t>A case study in a production cluster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27356" y="51184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7" name="TextBox 136"/>
          <p:cNvSpPr txBox="1"/>
          <p:nvPr/>
        </p:nvSpPr>
        <p:spPr>
          <a:xfrm>
            <a:off x="4608348" y="5990844"/>
            <a:ext cx="784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51" name="TextBox 150"/>
          <p:cNvSpPr txBox="1"/>
          <p:nvPr/>
        </p:nvSpPr>
        <p:spPr>
          <a:xfrm>
            <a:off x="5474826" y="5990844"/>
            <a:ext cx="784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59" name="TextBox 158"/>
          <p:cNvSpPr txBox="1"/>
          <p:nvPr/>
        </p:nvSpPr>
        <p:spPr>
          <a:xfrm>
            <a:off x="6260687" y="5990844"/>
            <a:ext cx="784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6949083" y="5990844"/>
            <a:ext cx="7841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4315983" y="2532776"/>
            <a:ext cx="864945" cy="7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64" name="Rounded Rectangle 163"/>
          <p:cNvSpPr/>
          <p:nvPr/>
        </p:nvSpPr>
        <p:spPr>
          <a:xfrm>
            <a:off x="1454070" y="3641628"/>
            <a:ext cx="9322656" cy="1688003"/>
          </a:xfrm>
          <a:prstGeom prst="roundRect">
            <a:avLst/>
          </a:prstGeom>
          <a:solidFill>
            <a:srgbClr val="3366F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Changes to a small set of policy objects </a:t>
            </a:r>
          </a:p>
          <a:p>
            <a:pPr marL="0" lvl="1" algn="ctr"/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would update a large number of TCAM rules</a:t>
            </a:r>
            <a:endParaRPr lang="en-US" sz="3600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67" name="Rounded Rectangle 166"/>
          <p:cNvSpPr/>
          <p:nvPr/>
        </p:nvSpPr>
        <p:spPr>
          <a:xfrm>
            <a:off x="1030546" y="3339441"/>
            <a:ext cx="10304292" cy="232132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endParaRPr lang="en-US" sz="3600" dirty="0">
              <a:latin typeface="Helvetica" charset="0"/>
              <a:ea typeface="Helvetica" charset="0"/>
              <a:cs typeface="Helvetica" charset="0"/>
            </a:endParaRPr>
          </a:p>
          <a:p>
            <a:pPr marL="0" lvl="1" algn="ctr"/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A small set of policy objects deployment failure </a:t>
            </a:r>
          </a:p>
          <a:p>
            <a:pPr marL="0" lvl="1" algn="ctr"/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would impact a large number of TCAM rules</a:t>
            </a:r>
          </a:p>
          <a:p>
            <a:pPr marL="0" lvl="1" algn="ctr"/>
            <a:endParaRPr lang="en-US" sz="3600" b="1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lvl="1" algn="ctr"/>
            <a:r>
              <a:rPr lang="en-US" sz="3600" b="1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Problem: Too many missing rules</a:t>
            </a:r>
          </a:p>
          <a:p>
            <a:pPr marL="0" lvl="1" algn="ctr"/>
            <a:endParaRPr lang="en-US" sz="3600" b="1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0501" y="2054279"/>
            <a:ext cx="1305497" cy="979123"/>
          </a:xfrm>
          <a:prstGeom prst="rect">
            <a:avLst/>
          </a:prstGeom>
        </p:spPr>
      </p:pic>
      <p:pic>
        <p:nvPicPr>
          <p:cNvPr id="172" name="Picture 17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0881" y="5882895"/>
            <a:ext cx="1305497" cy="979123"/>
          </a:xfrm>
          <a:prstGeom prst="rect">
            <a:avLst/>
          </a:prstGeom>
        </p:spPr>
      </p:pic>
      <p:pic>
        <p:nvPicPr>
          <p:cNvPr id="173" name="Picture 17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9068" y="5885170"/>
            <a:ext cx="1305497" cy="979123"/>
          </a:xfrm>
          <a:prstGeom prst="rect">
            <a:avLst/>
          </a:prstGeom>
        </p:spPr>
      </p:pic>
      <p:pic>
        <p:nvPicPr>
          <p:cNvPr id="176" name="Picture 1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4321" y="5902025"/>
            <a:ext cx="1305497" cy="979123"/>
          </a:xfrm>
          <a:prstGeom prst="rect">
            <a:avLst/>
          </a:prstGeom>
        </p:spPr>
      </p:pic>
      <p:pic>
        <p:nvPicPr>
          <p:cNvPr id="181" name="Picture 1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6012" y="5863098"/>
            <a:ext cx="1305497" cy="979123"/>
          </a:xfrm>
          <a:prstGeom prst="rect">
            <a:avLst/>
          </a:prstGeom>
        </p:spPr>
      </p:pic>
      <p:pic>
        <p:nvPicPr>
          <p:cNvPr id="182" name="Picture 18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8303" y="2443297"/>
            <a:ext cx="1305497" cy="979123"/>
          </a:xfrm>
          <a:prstGeom prst="rect">
            <a:avLst/>
          </a:prstGeom>
        </p:spPr>
      </p:pic>
      <p:sp>
        <p:nvSpPr>
          <p:cNvPr id="184" name="TextBox 183"/>
          <p:cNvSpPr txBox="1"/>
          <p:nvPr/>
        </p:nvSpPr>
        <p:spPr>
          <a:xfrm>
            <a:off x="7044796" y="2262668"/>
            <a:ext cx="864945" cy="7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X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F0F08DAD-108A-4740-8BCB-5EC7ADA654F6}"/>
              </a:ext>
            </a:extLst>
          </p:cNvPr>
          <p:cNvSpPr txBox="1"/>
          <p:nvPr/>
        </p:nvSpPr>
        <p:spPr>
          <a:xfrm>
            <a:off x="7721168" y="2572607"/>
            <a:ext cx="2662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Policy object</a:t>
            </a:r>
          </a:p>
        </p:txBody>
      </p: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BACC6489-0E40-E941-8EE9-B8D36955C057}"/>
              </a:ext>
            </a:extLst>
          </p:cNvPr>
          <p:cNvCxnSpPr>
            <a:cxnSpLocks/>
          </p:cNvCxnSpPr>
          <p:nvPr/>
        </p:nvCxnSpPr>
        <p:spPr>
          <a:xfrm flipH="1" flipV="1">
            <a:off x="4826889" y="2679776"/>
            <a:ext cx="3039221" cy="234225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3DE2B422-E656-E54B-8329-3B610981D778}"/>
              </a:ext>
            </a:extLst>
          </p:cNvPr>
          <p:cNvCxnSpPr>
            <a:cxnSpLocks/>
          </p:cNvCxnSpPr>
          <p:nvPr/>
        </p:nvCxnSpPr>
        <p:spPr>
          <a:xfrm flipH="1" flipV="1">
            <a:off x="7522177" y="2395085"/>
            <a:ext cx="396776" cy="284692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3450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51" grpId="0"/>
      <p:bldP spid="159" grpId="0"/>
      <p:bldP spid="160" grpId="0"/>
      <p:bldP spid="161" grpId="0"/>
      <p:bldP spid="164" grpId="0" animBg="1"/>
      <p:bldP spid="167" grpId="0" animBg="1"/>
      <p:bldP spid="184" grpId="0"/>
      <p:bldP spid="1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1480" y="153369"/>
            <a:ext cx="11475720" cy="915035"/>
          </a:xfrm>
        </p:spPr>
        <p:txBody>
          <a:bodyPr>
            <a:normAutofit/>
          </a:bodyPr>
          <a:lstStyle/>
          <a:p>
            <a:r>
              <a:rPr lang="en-US" dirty="0"/>
              <a:t>Debugging policy deployment failures is hard</a:t>
            </a:r>
          </a:p>
        </p:txBody>
      </p:sp>
      <p:sp>
        <p:nvSpPr>
          <p:cNvPr id="5" name="TextBox 4"/>
          <p:cNvSpPr txBox="1"/>
          <p:nvPr>
            <p:extLst/>
          </p:nvPr>
        </p:nvSpPr>
        <p:spPr>
          <a:xfrm>
            <a:off x="1066418" y="2521059"/>
            <a:ext cx="10059164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t">
            <a:spAutoFit/>
          </a:bodyPr>
          <a:lstStyle>
            <a:defPPr>
              <a:defRPr lang="en-US"/>
            </a:defPPr>
            <a:lvl1pPr algn="ctr">
              <a:defRPr sz="28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GB" sz="3600" dirty="0"/>
              <a:t>Which policy objects are not deployed correctly?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107CD1-523B-944D-BC9B-8C6175A15A0C}"/>
              </a:ext>
            </a:extLst>
          </p:cNvPr>
          <p:cNvSpPr txBox="1"/>
          <p:nvPr/>
        </p:nvSpPr>
        <p:spPr>
          <a:xfrm>
            <a:off x="4386786" y="4965182"/>
            <a:ext cx="3086101" cy="523220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t">
            <a:spAutoFit/>
          </a:bodyPr>
          <a:lstStyle>
            <a:defPPr>
              <a:defRPr lang="en-US"/>
            </a:defPPr>
            <a:lvl1pPr algn="ctr">
              <a:defRPr sz="28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Manual inspection</a:t>
            </a:r>
            <a:endParaRPr lang="x-none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7FF4A4-E8AA-3B4B-B1C2-2AFE856A1F43}"/>
              </a:ext>
            </a:extLst>
          </p:cNvPr>
          <p:cNvSpPr txBox="1"/>
          <p:nvPr>
            <p:extLst/>
          </p:nvPr>
        </p:nvSpPr>
        <p:spPr>
          <a:xfrm>
            <a:off x="7330591" y="4515864"/>
            <a:ext cx="1443024" cy="1323439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8000" dirty="0"/>
              <a:t> 👍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8A6724A-C7BB-2546-A8E4-416BD258A4E7}"/>
              </a:ext>
            </a:extLst>
          </p:cNvPr>
          <p:cNvGrpSpPr/>
          <p:nvPr/>
        </p:nvGrpSpPr>
        <p:grpSpPr>
          <a:xfrm>
            <a:off x="1760483" y="3265807"/>
            <a:ext cx="8671034" cy="1206582"/>
            <a:chOff x="1850398" y="3265807"/>
            <a:chExt cx="8671034" cy="1206582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E009BECC-D749-A644-AD49-A1930AB8ACF0}"/>
                </a:ext>
              </a:extLst>
            </p:cNvPr>
            <p:cNvSpPr/>
            <p:nvPr/>
          </p:nvSpPr>
          <p:spPr>
            <a:xfrm>
              <a:off x="1850398" y="3265807"/>
              <a:ext cx="8671034" cy="120658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CFDBBF4-D262-AC46-9505-24A1F0927892}"/>
                </a:ext>
              </a:extLst>
            </p:cNvPr>
            <p:cNvSpPr/>
            <p:nvPr/>
          </p:nvSpPr>
          <p:spPr>
            <a:xfrm>
              <a:off x="2002536" y="3331267"/>
              <a:ext cx="8366759" cy="456339"/>
            </a:xfrm>
            <a:prstGeom prst="rect">
              <a:avLst/>
            </a:prstGeom>
            <a:noFill/>
            <a:ln w="254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00B050"/>
                  </a:solidFill>
                  <a:latin typeface="Helvetica" charset="0"/>
                  <a:ea typeface="Helvetica" charset="0"/>
                  <a:cs typeface="Helvetica" charset="0"/>
                </a:rPr>
                <a:t>6 missing rules </a:t>
              </a:r>
              <a:r>
                <a:rPr lang="en-US" sz="28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and </a:t>
              </a:r>
              <a:r>
                <a:rPr lang="en-US" sz="2800" dirty="0">
                  <a:solidFill>
                    <a:srgbClr val="00B050"/>
                  </a:solidFill>
                  <a:latin typeface="Helvetica" charset="0"/>
                  <a:ea typeface="Helvetica" charset="0"/>
                  <a:cs typeface="Helvetica" charset="0"/>
                </a:rPr>
                <a:t>~ 5 objects per rule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6E68504-27DD-B846-AAFB-E08A18B617D7}"/>
                </a:ext>
              </a:extLst>
            </p:cNvPr>
            <p:cNvSpPr/>
            <p:nvPr/>
          </p:nvSpPr>
          <p:spPr>
            <a:xfrm>
              <a:off x="3359191" y="3917633"/>
              <a:ext cx="5653448" cy="456339"/>
            </a:xfrm>
            <a:prstGeom prst="rect">
              <a:avLst/>
            </a:prstGeom>
            <a:noFill/>
            <a:ln w="254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No. of objects to inspect  ~ </a:t>
              </a:r>
              <a:r>
                <a:rPr lang="en-US" sz="2800" dirty="0">
                  <a:solidFill>
                    <a:srgbClr val="00B050"/>
                  </a:solidFill>
                  <a:latin typeface="Helvetica" charset="0"/>
                  <a:ea typeface="Helvetica" charset="0"/>
                  <a:cs typeface="Helvetica" charset="0"/>
                </a:rPr>
                <a:t>30</a:t>
              </a:r>
              <a:r>
                <a:rPr lang="en-US" sz="28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4261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1480" y="153369"/>
            <a:ext cx="11475720" cy="915035"/>
          </a:xfrm>
        </p:spPr>
        <p:txBody>
          <a:bodyPr>
            <a:normAutofit/>
          </a:bodyPr>
          <a:lstStyle/>
          <a:p>
            <a:r>
              <a:rPr lang="en-US" dirty="0"/>
              <a:t>Debugging policy deployment failures is hard</a:t>
            </a:r>
          </a:p>
        </p:txBody>
      </p:sp>
      <p:sp>
        <p:nvSpPr>
          <p:cNvPr id="5" name="TextBox 4"/>
          <p:cNvSpPr txBox="1"/>
          <p:nvPr>
            <p:extLst/>
          </p:nvPr>
        </p:nvSpPr>
        <p:spPr>
          <a:xfrm>
            <a:off x="1066418" y="2521059"/>
            <a:ext cx="10059164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t">
            <a:spAutoFit/>
          </a:bodyPr>
          <a:lstStyle>
            <a:defPPr>
              <a:defRPr lang="en-US"/>
            </a:defPPr>
            <a:lvl1pPr algn="ctr">
              <a:defRPr sz="28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GB" sz="3600" dirty="0"/>
              <a:t>Which policy objects are not deployed correctly?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E1A7AC-58BB-CD47-8FF1-9517C038B64E}"/>
              </a:ext>
            </a:extLst>
          </p:cNvPr>
          <p:cNvSpPr txBox="1"/>
          <p:nvPr/>
        </p:nvSpPr>
        <p:spPr>
          <a:xfrm>
            <a:off x="4352575" y="5099834"/>
            <a:ext cx="3486852" cy="52322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t">
            <a:spAutoFit/>
          </a:bodyPr>
          <a:lstStyle>
            <a:defPPr>
              <a:defRPr lang="en-US"/>
            </a:defPPr>
            <a:lvl1pPr algn="ctr">
              <a:defRPr sz="28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Manual inspection??</a:t>
            </a:r>
            <a:endParaRPr lang="x-none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902AA5-A39C-FF47-BDE3-93F86A1C34ED}"/>
              </a:ext>
            </a:extLst>
          </p:cNvPr>
          <p:cNvSpPr txBox="1"/>
          <p:nvPr/>
        </p:nvSpPr>
        <p:spPr>
          <a:xfrm>
            <a:off x="7869883" y="5031234"/>
            <a:ext cx="144302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/>
              <a:t> 👎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E4D232E-F71D-6944-8EB5-D0C1B0A5328D}"/>
              </a:ext>
            </a:extLst>
          </p:cNvPr>
          <p:cNvSpPr/>
          <p:nvPr/>
        </p:nvSpPr>
        <p:spPr>
          <a:xfrm>
            <a:off x="2535586" y="4922477"/>
            <a:ext cx="7227507" cy="1201467"/>
          </a:xfrm>
          <a:prstGeom prst="roundRect">
            <a:avLst/>
          </a:prstGeom>
          <a:solidFill>
            <a:srgbClr val="00B050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Require a fully automated means </a:t>
            </a:r>
          </a:p>
          <a:p>
            <a:pPr lvl="1" algn="ctr"/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to pin-point failed objects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B7206D-D35C-A440-BAFA-B4E4B4646F2D}"/>
              </a:ext>
            </a:extLst>
          </p:cNvPr>
          <p:cNvGrpSpPr/>
          <p:nvPr/>
        </p:nvGrpSpPr>
        <p:grpSpPr>
          <a:xfrm>
            <a:off x="1760483" y="3265807"/>
            <a:ext cx="8671034" cy="1206582"/>
            <a:chOff x="1850398" y="3265807"/>
            <a:chExt cx="8671034" cy="1206582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2A759E0E-4CC8-D14F-8A8B-D5261126C259}"/>
                </a:ext>
              </a:extLst>
            </p:cNvPr>
            <p:cNvSpPr/>
            <p:nvPr/>
          </p:nvSpPr>
          <p:spPr>
            <a:xfrm>
              <a:off x="1850398" y="3265807"/>
              <a:ext cx="8671034" cy="120658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B7CC867-7894-434F-B962-76A9F65F1C4D}"/>
                </a:ext>
              </a:extLst>
            </p:cNvPr>
            <p:cNvSpPr/>
            <p:nvPr/>
          </p:nvSpPr>
          <p:spPr>
            <a:xfrm>
              <a:off x="2002536" y="3331267"/>
              <a:ext cx="8366759" cy="456339"/>
            </a:xfrm>
            <a:prstGeom prst="rect">
              <a:avLst/>
            </a:prstGeom>
            <a:noFill/>
            <a:ln w="254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80,000+ missing rules </a:t>
              </a:r>
              <a:r>
                <a:rPr lang="en-US" sz="28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and </a:t>
              </a:r>
              <a:r>
                <a:rPr lang="en-US" sz="2800" dirty="0">
                  <a:solidFill>
                    <a:srgbClr val="00B050"/>
                  </a:solidFill>
                  <a:latin typeface="Helvetica" charset="0"/>
                  <a:ea typeface="Helvetica" charset="0"/>
                  <a:cs typeface="Helvetica" charset="0"/>
                </a:rPr>
                <a:t>~ 5 objects </a:t>
              </a:r>
              <a:r>
                <a:rPr lang="en-US" sz="28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per rule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4A5C241-7E60-0B42-ABBF-9635611D45BB}"/>
                </a:ext>
              </a:extLst>
            </p:cNvPr>
            <p:cNvSpPr/>
            <p:nvPr/>
          </p:nvSpPr>
          <p:spPr>
            <a:xfrm>
              <a:off x="3359190" y="3917633"/>
              <a:ext cx="6043631" cy="456339"/>
            </a:xfrm>
            <a:prstGeom prst="rect">
              <a:avLst/>
            </a:prstGeom>
            <a:noFill/>
            <a:ln w="25400">
              <a:noFill/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charset="0"/>
                  <a:ea typeface="Helvetica" charset="0"/>
                  <a:cs typeface="Helvetica" charset="0"/>
                </a:rPr>
                <a:t>No. of objects to inspect ~ </a:t>
              </a:r>
              <a:r>
                <a:rPr lang="en-US" sz="2800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0.4 million</a:t>
              </a:r>
              <a:endPara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978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11480" y="153369"/>
            <a:ext cx="11475720" cy="915035"/>
          </a:xfrm>
        </p:spPr>
        <p:txBody>
          <a:bodyPr>
            <a:normAutofit/>
          </a:bodyPr>
          <a:lstStyle/>
          <a:p>
            <a:r>
              <a:rPr lang="en-US" dirty="0"/>
              <a:t>Debugging policy deployment failures is hard</a:t>
            </a:r>
          </a:p>
        </p:txBody>
      </p:sp>
      <p:sp>
        <p:nvSpPr>
          <p:cNvPr id="5" name="TextBox 4"/>
          <p:cNvSpPr txBox="1"/>
          <p:nvPr>
            <p:extLst/>
          </p:nvPr>
        </p:nvSpPr>
        <p:spPr>
          <a:xfrm>
            <a:off x="720171" y="2521059"/>
            <a:ext cx="10751661" cy="2308324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t">
            <a:spAutoFit/>
          </a:bodyPr>
          <a:lstStyle>
            <a:defPPr>
              <a:defRPr lang="en-US"/>
            </a:defPPr>
            <a:lvl1pPr algn="ctr">
              <a:defRPr sz="28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GB" sz="3600" dirty="0"/>
              <a:t>Which policy objects are not deployed correctly?</a:t>
            </a:r>
          </a:p>
          <a:p>
            <a:endParaRPr lang="en-GB" sz="3600" dirty="0"/>
          </a:p>
          <a:p>
            <a:endParaRPr lang="en-US" sz="3600" dirty="0"/>
          </a:p>
          <a:p>
            <a:r>
              <a:rPr lang="en-GB" sz="3600" dirty="0"/>
              <a:t>What is the root cause of policy deployment failure?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11355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SCOUT system design</a:t>
            </a:r>
          </a:p>
        </p:txBody>
      </p:sp>
      <p:sp>
        <p:nvSpPr>
          <p:cNvPr id="4" name="Rectangle 3"/>
          <p:cNvSpPr/>
          <p:nvPr/>
        </p:nvSpPr>
        <p:spPr>
          <a:xfrm>
            <a:off x="147376" y="1028343"/>
            <a:ext cx="11897248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 Input</a:t>
            </a:r>
          </a:p>
          <a:p>
            <a:pPr marL="1485900" lvl="2" indent="-571500">
              <a:buFont typeface="Wingdings" pitchFamily="2" charset="2"/>
              <a:buChar char="Ø"/>
            </a:pPr>
            <a:r>
              <a:rPr lang="en-US" sz="3200" dirty="0">
                <a:latin typeface="Helvetica" charset="0"/>
                <a:ea typeface="Helvetica" charset="0"/>
                <a:cs typeface="Helvetica" charset="0"/>
              </a:rPr>
              <a:t> Missing TCAM rules </a:t>
            </a:r>
            <a:r>
              <a:rPr lang="en-US" sz="3200" dirty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(Observations)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en-US" sz="3600" dirty="0">
              <a:latin typeface="Helvetica" charset="0"/>
              <a:ea typeface="Helvetica" charset="0"/>
              <a:cs typeface="Helvetica" charset="0"/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Output</a:t>
            </a:r>
          </a:p>
          <a:p>
            <a:pPr marL="1428750" lvl="2" indent="-514350">
              <a:buFont typeface="Wingdings" pitchFamily="2" charset="2"/>
              <a:buChar char="Ø"/>
            </a:pPr>
            <a:r>
              <a:rPr lang="en-US" sz="3200" dirty="0">
                <a:latin typeface="Helvetica" charset="0"/>
                <a:ea typeface="Helvetica" charset="0"/>
                <a:cs typeface="Helvetica" charset="0"/>
              </a:rPr>
              <a:t> Pin-points set of objects failed to deploy correctly</a:t>
            </a:r>
          </a:p>
          <a:p>
            <a:pPr lvl="2"/>
            <a:r>
              <a:rPr lang="en-US" sz="2800" i="1" dirty="0">
                <a:solidFill>
                  <a:schemeClr val="accent2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</a:t>
            </a:r>
            <a:r>
              <a:rPr lang="en-US" sz="2800" i="1" dirty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E.g.: Virtual routing and Forwarding (VRF), ACL</a:t>
            </a:r>
          </a:p>
          <a:p>
            <a:pPr lvl="2"/>
            <a:endParaRPr lang="en-US" sz="2800" i="1" dirty="0">
              <a:solidFill>
                <a:schemeClr val="accent2">
                  <a:lumMod val="75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1428750" lvl="2" indent="-514350">
              <a:buFont typeface="Wingdings" pitchFamily="2" charset="2"/>
              <a:buChar char="Ø"/>
            </a:pPr>
            <a:r>
              <a:rPr lang="en-US" sz="3200" dirty="0">
                <a:latin typeface="Helvetica" charset="0"/>
                <a:ea typeface="Helvetica" charset="0"/>
                <a:cs typeface="Helvetica" charset="0"/>
              </a:rPr>
              <a:t> Finds most likely physical-level root cause</a:t>
            </a:r>
          </a:p>
          <a:p>
            <a:pPr lvl="2"/>
            <a:r>
              <a:rPr lang="en-US" sz="2800" i="1" dirty="0">
                <a:solidFill>
                  <a:schemeClr val="accent2">
                    <a:lumMod val="75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</a:t>
            </a:r>
            <a:r>
              <a:rPr lang="en-US" sz="2800" i="1" dirty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E.g.: TCAM overflow, Controller channel disruption</a:t>
            </a:r>
          </a:p>
        </p:txBody>
      </p:sp>
    </p:spTree>
    <p:extLst>
      <p:ext uri="{BB962C8B-B14F-4D97-AF65-F5344CB8AC3E}">
        <p14:creationId xmlns:p14="http://schemas.microsoft.com/office/powerpoint/2010/main" val="2514230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Alternate Process 103"/>
          <p:cNvSpPr/>
          <p:nvPr/>
        </p:nvSpPr>
        <p:spPr>
          <a:xfrm>
            <a:off x="838200" y="1232298"/>
            <a:ext cx="3981714" cy="2047731"/>
          </a:xfrm>
          <a:prstGeom prst="flowChartAlternateProcess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47" name="Straight Connector 46"/>
          <p:cNvCxnSpPr>
            <a:stCxn id="31" idx="0"/>
            <a:endCxn id="61" idx="4"/>
          </p:cNvCxnSpPr>
          <p:nvPr/>
        </p:nvCxnSpPr>
        <p:spPr>
          <a:xfrm flipH="1" flipV="1">
            <a:off x="1798908" y="2002390"/>
            <a:ext cx="698806" cy="753581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33" idx="0"/>
            <a:endCxn id="60" idx="4"/>
          </p:cNvCxnSpPr>
          <p:nvPr/>
        </p:nvCxnSpPr>
        <p:spPr>
          <a:xfrm flipV="1">
            <a:off x="3170258" y="1991437"/>
            <a:ext cx="1183388" cy="764533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SCOUT in a nutshell</a:t>
            </a:r>
          </a:p>
        </p:txBody>
      </p:sp>
      <p:sp>
        <p:nvSpPr>
          <p:cNvPr id="7" name="Oval 6"/>
          <p:cNvSpPr/>
          <p:nvPr/>
        </p:nvSpPr>
        <p:spPr>
          <a:xfrm>
            <a:off x="1002915" y="1605050"/>
            <a:ext cx="356770" cy="404211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>
            <a:stCxn id="7" idx="4"/>
            <a:endCxn id="65" idx="0"/>
          </p:cNvCxnSpPr>
          <p:nvPr/>
        </p:nvCxnSpPr>
        <p:spPr>
          <a:xfrm>
            <a:off x="1181300" y="2009261"/>
            <a:ext cx="578264" cy="609908"/>
          </a:xfrm>
          <a:prstGeom prst="lin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Straight Connector 10"/>
          <p:cNvCxnSpPr>
            <a:endCxn id="24" idx="4"/>
          </p:cNvCxnSpPr>
          <p:nvPr/>
        </p:nvCxnSpPr>
        <p:spPr>
          <a:xfrm flipV="1">
            <a:off x="1759863" y="1915999"/>
            <a:ext cx="1383002" cy="713305"/>
          </a:xfrm>
          <a:prstGeom prst="lin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Straight Connector 11"/>
          <p:cNvCxnSpPr>
            <a:stCxn id="64" idx="0"/>
            <a:endCxn id="24" idx="4"/>
          </p:cNvCxnSpPr>
          <p:nvPr/>
        </p:nvCxnSpPr>
        <p:spPr>
          <a:xfrm flipH="1" flipV="1">
            <a:off x="3142866" y="1916000"/>
            <a:ext cx="1210780" cy="735221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endCxn id="61" idx="4"/>
          </p:cNvCxnSpPr>
          <p:nvPr/>
        </p:nvCxnSpPr>
        <p:spPr>
          <a:xfrm flipV="1">
            <a:off x="1759863" y="2002390"/>
            <a:ext cx="39045" cy="626915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2747372" y="1850695"/>
            <a:ext cx="118443" cy="65305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3083644" y="1850695"/>
            <a:ext cx="118443" cy="65305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419916" y="1850694"/>
            <a:ext cx="118443" cy="65305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1860249" y="1182792"/>
            <a:ext cx="20649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Group pairs</a:t>
            </a:r>
          </a:p>
        </p:txBody>
      </p:sp>
      <p:cxnSp>
        <p:nvCxnSpPr>
          <p:cNvPr id="27" name="Straight Connector 26"/>
          <p:cNvCxnSpPr>
            <a:stCxn id="64" idx="0"/>
            <a:endCxn id="60" idx="4"/>
          </p:cNvCxnSpPr>
          <p:nvPr/>
        </p:nvCxnSpPr>
        <p:spPr>
          <a:xfrm flipV="1">
            <a:off x="4353646" y="1991437"/>
            <a:ext cx="0" cy="659784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2774763" y="2755971"/>
            <a:ext cx="118443" cy="65305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1913135" y="2798937"/>
            <a:ext cx="2382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Policy objects</a:t>
            </a:r>
          </a:p>
        </p:txBody>
      </p:sp>
      <p:sp>
        <p:nvSpPr>
          <p:cNvPr id="60" name="Oval 59"/>
          <p:cNvSpPr/>
          <p:nvPr/>
        </p:nvSpPr>
        <p:spPr>
          <a:xfrm>
            <a:off x="4175261" y="1587226"/>
            <a:ext cx="356770" cy="404211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/>
        </p:nvSpPr>
        <p:spPr>
          <a:xfrm>
            <a:off x="1620523" y="1598179"/>
            <a:ext cx="356770" cy="404211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/>
          <p:cNvSpPr/>
          <p:nvPr/>
        </p:nvSpPr>
        <p:spPr>
          <a:xfrm>
            <a:off x="4175261" y="2651221"/>
            <a:ext cx="356770" cy="404211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/>
          <p:cNvSpPr/>
          <p:nvPr/>
        </p:nvSpPr>
        <p:spPr>
          <a:xfrm>
            <a:off x="1581179" y="2619169"/>
            <a:ext cx="356770" cy="404211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ight Arrow 69"/>
          <p:cNvSpPr/>
          <p:nvPr/>
        </p:nvSpPr>
        <p:spPr>
          <a:xfrm rot="5400000">
            <a:off x="2740575" y="3210109"/>
            <a:ext cx="298292" cy="561071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2" name="Alternate Process 71"/>
          <p:cNvSpPr/>
          <p:nvPr/>
        </p:nvSpPr>
        <p:spPr>
          <a:xfrm>
            <a:off x="838200" y="3689091"/>
            <a:ext cx="3981714" cy="462592"/>
          </a:xfrm>
          <a:prstGeom prst="flowChartAlternateProcess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Fault localization algorithm</a:t>
            </a:r>
          </a:p>
        </p:txBody>
      </p:sp>
      <p:sp>
        <p:nvSpPr>
          <p:cNvPr id="74" name="Alternate Process 73"/>
          <p:cNvSpPr/>
          <p:nvPr/>
        </p:nvSpPr>
        <p:spPr>
          <a:xfrm>
            <a:off x="857951" y="5295142"/>
            <a:ext cx="3961963" cy="442938"/>
          </a:xfrm>
          <a:prstGeom prst="flowChartAlternateProcess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Event correlation engine</a:t>
            </a:r>
          </a:p>
        </p:txBody>
      </p:sp>
      <p:sp>
        <p:nvSpPr>
          <p:cNvPr id="75" name="Content Placeholder 2"/>
          <p:cNvSpPr txBox="1">
            <a:spLocks/>
          </p:cNvSpPr>
          <p:nvPr/>
        </p:nvSpPr>
        <p:spPr>
          <a:xfrm>
            <a:off x="5422023" y="1789331"/>
            <a:ext cx="7470815" cy="10009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Risk models are simple bipartite graphs</a:t>
            </a:r>
          </a:p>
          <a:p>
            <a:r>
              <a:rPr lang="en-US" dirty="0"/>
              <a:t>Augmented with missing TCAM rules</a:t>
            </a:r>
          </a:p>
        </p:txBody>
      </p:sp>
      <p:sp>
        <p:nvSpPr>
          <p:cNvPr id="76" name="Content Placeholder 2"/>
          <p:cNvSpPr txBox="1">
            <a:spLocks/>
          </p:cNvSpPr>
          <p:nvPr/>
        </p:nvSpPr>
        <p:spPr>
          <a:xfrm>
            <a:off x="5422023" y="3672317"/>
            <a:ext cx="6007823" cy="9072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Finds faulty policy objects that explains missing TCAM rules	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147243" y="4450340"/>
            <a:ext cx="54849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Min-set of faulty policy objects</a:t>
            </a:r>
          </a:p>
        </p:txBody>
      </p:sp>
      <p:sp>
        <p:nvSpPr>
          <p:cNvPr id="82" name="Content Placeholder 2"/>
          <p:cNvSpPr txBox="1">
            <a:spLocks/>
          </p:cNvSpPr>
          <p:nvPr/>
        </p:nvSpPr>
        <p:spPr>
          <a:xfrm>
            <a:off x="5422023" y="5365778"/>
            <a:ext cx="6865180" cy="5308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Infers root cause after examining network failure logs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825268" y="6006487"/>
            <a:ext cx="41465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Most likely root cause</a:t>
            </a:r>
          </a:p>
        </p:txBody>
      </p:sp>
      <p:sp>
        <p:nvSpPr>
          <p:cNvPr id="101" name="Right Arrow 100"/>
          <p:cNvSpPr/>
          <p:nvPr/>
        </p:nvSpPr>
        <p:spPr>
          <a:xfrm rot="5400000">
            <a:off x="2749401" y="4835914"/>
            <a:ext cx="298292" cy="561071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02" name="Right Arrow 101"/>
          <p:cNvSpPr/>
          <p:nvPr/>
        </p:nvSpPr>
        <p:spPr>
          <a:xfrm rot="5400000">
            <a:off x="2772405" y="5655228"/>
            <a:ext cx="298292" cy="561071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03" name="Right Arrow 102"/>
          <p:cNvSpPr/>
          <p:nvPr/>
        </p:nvSpPr>
        <p:spPr>
          <a:xfrm rot="5400000">
            <a:off x="2740574" y="4092218"/>
            <a:ext cx="298292" cy="561071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C2CCB6-D0AC-D74F-A43D-C7A515ADB767}"/>
              </a:ext>
            </a:extLst>
          </p:cNvPr>
          <p:cNvCxnSpPr>
            <a:cxnSpLocks/>
          </p:cNvCxnSpPr>
          <p:nvPr/>
        </p:nvCxnSpPr>
        <p:spPr>
          <a:xfrm>
            <a:off x="5802082" y="3239907"/>
            <a:ext cx="5627764" cy="401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3AC5FC61-E4FA-8746-9075-5A5276856DF0}"/>
              </a:ext>
            </a:extLst>
          </p:cNvPr>
          <p:cNvCxnSpPr>
            <a:cxnSpLocks/>
          </p:cNvCxnSpPr>
          <p:nvPr/>
        </p:nvCxnSpPr>
        <p:spPr>
          <a:xfrm flipV="1">
            <a:off x="5802082" y="5154622"/>
            <a:ext cx="5627764" cy="2417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361CA659-BD81-8F4F-B587-2CC9CB609474}"/>
              </a:ext>
            </a:extLst>
          </p:cNvPr>
          <p:cNvCxnSpPr>
            <a:endCxn id="43" idx="4"/>
          </p:cNvCxnSpPr>
          <p:nvPr/>
        </p:nvCxnSpPr>
        <p:spPr>
          <a:xfrm flipH="1" flipV="1">
            <a:off x="1795443" y="2009316"/>
            <a:ext cx="698806" cy="753581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54710D1-5828-4547-BFF8-53D9CC668EB9}"/>
              </a:ext>
            </a:extLst>
          </p:cNvPr>
          <p:cNvCxnSpPr>
            <a:endCxn id="42" idx="4"/>
          </p:cNvCxnSpPr>
          <p:nvPr/>
        </p:nvCxnSpPr>
        <p:spPr>
          <a:xfrm flipV="1">
            <a:off x="3166793" y="1998363"/>
            <a:ext cx="1183388" cy="764533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8F357D3-E55E-6844-80E0-A634266D5BC5}"/>
              </a:ext>
            </a:extLst>
          </p:cNvPr>
          <p:cNvCxnSpPr>
            <a:endCxn id="42" idx="4"/>
          </p:cNvCxnSpPr>
          <p:nvPr/>
        </p:nvCxnSpPr>
        <p:spPr>
          <a:xfrm flipV="1">
            <a:off x="4350181" y="1998363"/>
            <a:ext cx="0" cy="659784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>
            <a:extLst>
              <a:ext uri="{FF2B5EF4-FFF2-40B4-BE49-F238E27FC236}">
                <a16:creationId xmlns:a16="http://schemas.microsoft.com/office/drawing/2014/main" id="{6F34381F-BB5D-2240-B471-ECDFDA4265B9}"/>
              </a:ext>
            </a:extLst>
          </p:cNvPr>
          <p:cNvSpPr/>
          <p:nvPr/>
        </p:nvSpPr>
        <p:spPr>
          <a:xfrm>
            <a:off x="4171796" y="1594152"/>
            <a:ext cx="356770" cy="404211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33AFD2F-A405-E54F-A254-478A68229BB8}"/>
              </a:ext>
            </a:extLst>
          </p:cNvPr>
          <p:cNvSpPr/>
          <p:nvPr/>
        </p:nvSpPr>
        <p:spPr>
          <a:xfrm>
            <a:off x="1617058" y="1605105"/>
            <a:ext cx="356770" cy="404211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2438492" y="2755971"/>
            <a:ext cx="118443" cy="65305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3111036" y="2755970"/>
            <a:ext cx="118443" cy="65305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662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1" grpId="0" animBg="1"/>
      <p:bldP spid="70" grpId="0" animBg="1"/>
      <p:bldP spid="72" grpId="0" animBg="1"/>
      <p:bldP spid="74" grpId="0" animBg="1"/>
      <p:bldP spid="76" grpId="0"/>
      <p:bldP spid="81" grpId="0"/>
      <p:bldP spid="82" grpId="0"/>
      <p:bldP spid="99" grpId="0"/>
      <p:bldP spid="101" grpId="0" animBg="1"/>
      <p:bldP spid="102" grpId="0" animBg="1"/>
      <p:bldP spid="103" grpId="0" animBg="1"/>
      <p:bldP spid="42" grpId="0" animBg="1"/>
      <p:bldP spid="4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Too many missing rules</a:t>
            </a:r>
          </a:p>
        </p:txBody>
      </p:sp>
      <p:sp>
        <p:nvSpPr>
          <p:cNvPr id="5" name="Rectangle 4"/>
          <p:cNvSpPr/>
          <p:nvPr/>
        </p:nvSpPr>
        <p:spPr>
          <a:xfrm>
            <a:off x="2614452" y="1615015"/>
            <a:ext cx="6970022" cy="976722"/>
          </a:xfrm>
          <a:prstGeom prst="rect">
            <a:avLst/>
          </a:prstGeom>
          <a:noFill/>
          <a:ln w="25400">
            <a:noFill/>
          </a:ln>
          <a:effectLst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Input: 80,000+ missing TCAM rules</a:t>
            </a:r>
          </a:p>
        </p:txBody>
      </p:sp>
      <p:sp>
        <p:nvSpPr>
          <p:cNvPr id="6" name="Right Arrow 5"/>
          <p:cNvSpPr/>
          <p:nvPr/>
        </p:nvSpPr>
        <p:spPr>
          <a:xfrm rot="5400000">
            <a:off x="5869997" y="2557448"/>
            <a:ext cx="452005" cy="561071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624038" y="3163317"/>
            <a:ext cx="2943922" cy="849455"/>
          </a:xfrm>
          <a:prstGeom prst="flowChartAlternateProcess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SCOUT system</a:t>
            </a:r>
          </a:p>
        </p:txBody>
      </p:sp>
      <p:sp>
        <p:nvSpPr>
          <p:cNvPr id="9" name="Rectangle 8"/>
          <p:cNvSpPr/>
          <p:nvPr/>
        </p:nvSpPr>
        <p:spPr>
          <a:xfrm>
            <a:off x="1080655" y="4725071"/>
            <a:ext cx="981755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Faulty policy object</a:t>
            </a:r>
            <a:r>
              <a:rPr lang="en-US" sz="2800" dirty="0">
                <a:solidFill>
                  <a:srgbClr val="0000FF"/>
                </a:solidFill>
                <a:latin typeface="Helvetica" charset="0"/>
              </a:rPr>
              <a:t>:</a:t>
            </a: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 VRF (explains the missing TCAM rules)</a:t>
            </a:r>
          </a:p>
          <a:p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            Root cause: </a:t>
            </a: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Controller channel disruption</a:t>
            </a:r>
          </a:p>
        </p:txBody>
      </p:sp>
      <p:sp>
        <p:nvSpPr>
          <p:cNvPr id="10" name="Right Arrow 9"/>
          <p:cNvSpPr/>
          <p:nvPr/>
        </p:nvSpPr>
        <p:spPr>
          <a:xfrm rot="5400000">
            <a:off x="5869997" y="4088386"/>
            <a:ext cx="452005" cy="561071"/>
          </a:xfrm>
          <a:prstGeom prst="rightArrow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997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6356B-A814-8343-811C-EE4232ECB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SCOUT: Key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E5919-3901-C942-974F-24F3F8B93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represent shared risks?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How to devise a faulty localization algorithm?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How to infer root cause?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7127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5FFA-2B86-5143-AA88-D64A504DB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SCOUT design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6A8DC80-47BF-4E4F-8B23-12165EC2E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4307" y="1176837"/>
            <a:ext cx="4963387" cy="4575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accent1"/>
                </a:solidFill>
              </a:rPr>
              <a:t>Switch risk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B5F87B-D1DB-E840-9F91-FC3A8789F7D2}"/>
              </a:ext>
            </a:extLst>
          </p:cNvPr>
          <p:cNvSpPr/>
          <p:nvPr/>
        </p:nvSpPr>
        <p:spPr>
          <a:xfrm>
            <a:off x="415332" y="1791764"/>
            <a:ext cx="113613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en-US" sz="2800" dirty="0">
                <a:latin typeface="Helvetica" charset="0"/>
              </a:rPr>
              <a:t>Localizes objects failed to deploy at a switch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F7CD099-599A-9F47-B7AF-269DF8A234D3}"/>
              </a:ext>
            </a:extLst>
          </p:cNvPr>
          <p:cNvGrpSpPr/>
          <p:nvPr/>
        </p:nvGrpSpPr>
        <p:grpSpPr>
          <a:xfrm>
            <a:off x="560443" y="2981590"/>
            <a:ext cx="10793357" cy="2729802"/>
            <a:chOff x="567980" y="3417980"/>
            <a:chExt cx="10793357" cy="2729802"/>
          </a:xfrm>
        </p:grpSpPr>
        <p:sp>
          <p:nvSpPr>
            <p:cNvPr id="12" name="Rectangle: Rounded Corners 45">
              <a:extLst>
                <a:ext uri="{FF2B5EF4-FFF2-40B4-BE49-F238E27FC236}">
                  <a16:creationId xmlns:a16="http://schemas.microsoft.com/office/drawing/2014/main" id="{C78B4BE8-ED9F-4847-99A4-1ED5B6608508}"/>
                </a:ext>
              </a:extLst>
            </p:cNvPr>
            <p:cNvSpPr/>
            <p:nvPr>
              <p:extLst/>
            </p:nvPr>
          </p:nvSpPr>
          <p:spPr>
            <a:xfrm>
              <a:off x="5848140" y="3417980"/>
              <a:ext cx="2049863" cy="58125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 - 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13" name="Rectangle: Rounded Corners 45">
              <a:extLst>
                <a:ext uri="{FF2B5EF4-FFF2-40B4-BE49-F238E27FC236}">
                  <a16:creationId xmlns:a16="http://schemas.microsoft.com/office/drawing/2014/main" id="{67B3F378-0AF3-A942-A7FE-6C4E32DD8E11}"/>
                </a:ext>
              </a:extLst>
            </p:cNvPr>
            <p:cNvSpPr/>
            <p:nvPr>
              <p:extLst/>
            </p:nvPr>
          </p:nvSpPr>
          <p:spPr>
            <a:xfrm>
              <a:off x="3367872" y="3417980"/>
              <a:ext cx="2049863" cy="58125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 - 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15" name="Rectangle: Rounded Corners 45">
              <a:extLst>
                <a:ext uri="{FF2B5EF4-FFF2-40B4-BE49-F238E27FC236}">
                  <a16:creationId xmlns:a16="http://schemas.microsoft.com/office/drawing/2014/main" id="{453501FF-5EB8-C94F-BE97-0D1421B10C59}"/>
                </a:ext>
              </a:extLst>
            </p:cNvPr>
            <p:cNvSpPr/>
            <p:nvPr>
              <p:extLst/>
            </p:nvPr>
          </p:nvSpPr>
          <p:spPr>
            <a:xfrm>
              <a:off x="4207158" y="5166268"/>
              <a:ext cx="3442986" cy="98151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ACL: </a:t>
              </a:r>
            </a:p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port 80/allow</a:t>
              </a:r>
              <a:endParaRPr lang="en-US" sz="2800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" name="Rectangle: Rounded Corners 45">
              <a:extLst>
                <a:ext uri="{FF2B5EF4-FFF2-40B4-BE49-F238E27FC236}">
                  <a16:creationId xmlns:a16="http://schemas.microsoft.com/office/drawing/2014/main" id="{C6262EBD-CD4C-B941-AC72-D1735A9F314F}"/>
                </a:ext>
              </a:extLst>
            </p:cNvPr>
            <p:cNvSpPr/>
            <p:nvPr>
              <p:extLst/>
            </p:nvPr>
          </p:nvSpPr>
          <p:spPr>
            <a:xfrm>
              <a:off x="7846337" y="5166268"/>
              <a:ext cx="3515000" cy="98151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ACL: </a:t>
              </a:r>
            </a:p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port 700/allow</a:t>
              </a:r>
              <a:endParaRPr lang="en-US" sz="2800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7" name="Rectangle: Rounded Corners 45">
              <a:extLst>
                <a:ext uri="{FF2B5EF4-FFF2-40B4-BE49-F238E27FC236}">
                  <a16:creationId xmlns:a16="http://schemas.microsoft.com/office/drawing/2014/main" id="{09E87FDB-5E88-1D4D-ACAD-72226036F4FA}"/>
                </a:ext>
              </a:extLst>
            </p:cNvPr>
            <p:cNvSpPr/>
            <p:nvPr>
              <p:extLst/>
            </p:nvPr>
          </p:nvSpPr>
          <p:spPr>
            <a:xfrm>
              <a:off x="567980" y="5166268"/>
              <a:ext cx="3442986" cy="98151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VRF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BCD8A4FE-A74A-BD46-8A2B-01B22BB20B40}"/>
                </a:ext>
              </a:extLst>
            </p:cNvPr>
            <p:cNvCxnSpPr>
              <a:cxnSpLocks/>
              <a:stCxn id="13" idx="4"/>
              <a:endCxn id="15" idx="0"/>
            </p:cNvCxnSpPr>
            <p:nvPr/>
          </p:nvCxnSpPr>
          <p:spPr>
            <a:xfrm>
              <a:off x="4392804" y="3999234"/>
              <a:ext cx="1535847" cy="1167034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0A1D09B-8BCD-1F4E-9294-0F5E495F8F9D}"/>
                </a:ext>
              </a:extLst>
            </p:cNvPr>
            <p:cNvCxnSpPr>
              <a:cxnSpLocks/>
              <a:stCxn id="12" idx="4"/>
              <a:endCxn id="15" idx="0"/>
            </p:cNvCxnSpPr>
            <p:nvPr/>
          </p:nvCxnSpPr>
          <p:spPr>
            <a:xfrm flipH="1">
              <a:off x="5928651" y="3999234"/>
              <a:ext cx="944421" cy="1167034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35760B7D-3353-B046-AD9D-8313CFA580D9}"/>
                </a:ext>
              </a:extLst>
            </p:cNvPr>
            <p:cNvCxnSpPr>
              <a:cxnSpLocks/>
              <a:stCxn id="12" idx="4"/>
              <a:endCxn id="16" idx="0"/>
            </p:cNvCxnSpPr>
            <p:nvPr/>
          </p:nvCxnSpPr>
          <p:spPr>
            <a:xfrm>
              <a:off x="6873072" y="3999234"/>
              <a:ext cx="2730765" cy="1167034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409B977D-CD4C-C448-8639-0046DEB5A2B9}"/>
                </a:ext>
              </a:extLst>
            </p:cNvPr>
            <p:cNvCxnSpPr>
              <a:cxnSpLocks/>
              <a:stCxn id="12" idx="4"/>
              <a:endCxn id="17" idx="0"/>
            </p:cNvCxnSpPr>
            <p:nvPr/>
          </p:nvCxnSpPr>
          <p:spPr>
            <a:xfrm flipH="1">
              <a:off x="2289473" y="3999234"/>
              <a:ext cx="4583599" cy="1167034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853DC9D-E09D-BA4D-805C-67242F53796E}"/>
                </a:ext>
              </a:extLst>
            </p:cNvPr>
            <p:cNvCxnSpPr>
              <a:cxnSpLocks/>
              <a:stCxn id="13" idx="4"/>
              <a:endCxn id="17" idx="0"/>
            </p:cNvCxnSpPr>
            <p:nvPr/>
          </p:nvCxnSpPr>
          <p:spPr>
            <a:xfrm flipH="1">
              <a:off x="2289473" y="3999234"/>
              <a:ext cx="2103331" cy="1167034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7C9548C0-F61A-7C40-B85E-6FE84520A6D6}"/>
              </a:ext>
            </a:extLst>
          </p:cNvPr>
          <p:cNvSpPr txBox="1"/>
          <p:nvPr/>
        </p:nvSpPr>
        <p:spPr>
          <a:xfrm>
            <a:off x="4434208" y="5716128"/>
            <a:ext cx="2382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Policy objects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780A29-C816-F943-A472-CA21F0C175AB}"/>
              </a:ext>
            </a:extLst>
          </p:cNvPr>
          <p:cNvSpPr txBox="1"/>
          <p:nvPr/>
        </p:nvSpPr>
        <p:spPr>
          <a:xfrm>
            <a:off x="4592906" y="2472319"/>
            <a:ext cx="20649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Group pairs</a:t>
            </a:r>
          </a:p>
        </p:txBody>
      </p:sp>
    </p:spTree>
    <p:extLst>
      <p:ext uri="{BB962C8B-B14F-4D97-AF65-F5344CB8AC3E}">
        <p14:creationId xmlns:p14="http://schemas.microsoft.com/office/powerpoint/2010/main" val="675405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5FFA-2B86-5143-AA88-D64A504DB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SCOUT design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6A8DC80-47BF-4E4F-8B23-12165EC2E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2402" y="1176837"/>
            <a:ext cx="5787197" cy="4575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accent1"/>
                </a:solidFill>
              </a:rPr>
              <a:t>Augmenting switch risk model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3D2EBCE-A788-C742-901C-8B4990CC5432}"/>
              </a:ext>
            </a:extLst>
          </p:cNvPr>
          <p:cNvGrpSpPr/>
          <p:nvPr/>
        </p:nvGrpSpPr>
        <p:grpSpPr>
          <a:xfrm>
            <a:off x="573707" y="2929590"/>
            <a:ext cx="10793357" cy="2729802"/>
            <a:chOff x="567980" y="3417980"/>
            <a:chExt cx="10793357" cy="2729802"/>
          </a:xfrm>
        </p:grpSpPr>
        <p:sp>
          <p:nvSpPr>
            <p:cNvPr id="42" name="Rectangle: Rounded Corners 45">
              <a:extLst>
                <a:ext uri="{FF2B5EF4-FFF2-40B4-BE49-F238E27FC236}">
                  <a16:creationId xmlns:a16="http://schemas.microsoft.com/office/drawing/2014/main" id="{E8626C02-F7F4-A040-9E89-E9459A38DD2B}"/>
                </a:ext>
              </a:extLst>
            </p:cNvPr>
            <p:cNvSpPr/>
            <p:nvPr>
              <p:extLst/>
            </p:nvPr>
          </p:nvSpPr>
          <p:spPr>
            <a:xfrm>
              <a:off x="5848140" y="3417980"/>
              <a:ext cx="2049863" cy="58125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G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2</a:t>
              </a:r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 - G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44" name="Rectangle: Rounded Corners 45">
              <a:extLst>
                <a:ext uri="{FF2B5EF4-FFF2-40B4-BE49-F238E27FC236}">
                  <a16:creationId xmlns:a16="http://schemas.microsoft.com/office/drawing/2014/main" id="{DA7ED565-306C-9A4F-AACE-20EC57D5D0ED}"/>
                </a:ext>
              </a:extLst>
            </p:cNvPr>
            <p:cNvSpPr/>
            <p:nvPr>
              <p:extLst/>
            </p:nvPr>
          </p:nvSpPr>
          <p:spPr>
            <a:xfrm>
              <a:off x="3367872" y="3417980"/>
              <a:ext cx="2049863" cy="58125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G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1</a:t>
              </a:r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 - G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45" name="Rectangle: Rounded Corners 45">
              <a:extLst>
                <a:ext uri="{FF2B5EF4-FFF2-40B4-BE49-F238E27FC236}">
                  <a16:creationId xmlns:a16="http://schemas.microsoft.com/office/drawing/2014/main" id="{EBCCE49D-0458-4943-8867-DB6FC90CA432}"/>
                </a:ext>
              </a:extLst>
            </p:cNvPr>
            <p:cNvSpPr/>
            <p:nvPr>
              <p:extLst/>
            </p:nvPr>
          </p:nvSpPr>
          <p:spPr>
            <a:xfrm>
              <a:off x="4207158" y="5166268"/>
              <a:ext cx="3442986" cy="98151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ACL: </a:t>
              </a:r>
            </a:p>
            <a:p>
              <a:pPr algn="ctr"/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port 80/allow</a:t>
              </a:r>
              <a:endParaRPr lang="en-US" sz="2800" baseline="-25000" dirty="0">
                <a:solidFill>
                  <a:srgbClr val="FF0000"/>
                </a:solidFill>
                <a:latin typeface="Helvetica" pitchFamily="2" charset="0"/>
              </a:endParaRP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A819C244-62F6-3242-B927-E68D0CC8AD41}"/>
                </a:ext>
              </a:extLst>
            </p:cNvPr>
            <p:cNvSpPr/>
            <p:nvPr>
              <p:extLst/>
            </p:nvPr>
          </p:nvSpPr>
          <p:spPr>
            <a:xfrm>
              <a:off x="7846337" y="5166268"/>
              <a:ext cx="3515000" cy="98151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ACL: </a:t>
              </a:r>
            </a:p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port 700/allow</a:t>
              </a:r>
              <a:endParaRPr lang="en-US" sz="2800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48" name="Rectangle: Rounded Corners 45">
              <a:extLst>
                <a:ext uri="{FF2B5EF4-FFF2-40B4-BE49-F238E27FC236}">
                  <a16:creationId xmlns:a16="http://schemas.microsoft.com/office/drawing/2014/main" id="{6A461835-EE12-3E43-BA10-8E505A78288F}"/>
                </a:ext>
              </a:extLst>
            </p:cNvPr>
            <p:cNvSpPr/>
            <p:nvPr>
              <p:extLst/>
            </p:nvPr>
          </p:nvSpPr>
          <p:spPr>
            <a:xfrm>
              <a:off x="567980" y="5166268"/>
              <a:ext cx="3442986" cy="98151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VRF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1</a:t>
              </a: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83E89767-CBC2-DA4E-AB6C-4ABB5B193D32}"/>
                </a:ext>
              </a:extLst>
            </p:cNvPr>
            <p:cNvCxnSpPr>
              <a:cxnSpLocks/>
              <a:stCxn id="44" idx="4"/>
              <a:endCxn id="45" idx="0"/>
            </p:cNvCxnSpPr>
            <p:nvPr/>
          </p:nvCxnSpPr>
          <p:spPr>
            <a:xfrm>
              <a:off x="4392804" y="3999234"/>
              <a:ext cx="1535847" cy="1167034"/>
            </a:xfrm>
            <a:prstGeom prst="straightConnector1">
              <a:avLst/>
            </a:prstGeom>
            <a:ln w="28575">
              <a:solidFill>
                <a:srgbClr val="FF0000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E9956524-599A-7449-A439-BD74416691A9}"/>
                </a:ext>
              </a:extLst>
            </p:cNvPr>
            <p:cNvCxnSpPr>
              <a:cxnSpLocks/>
              <a:stCxn id="42" idx="4"/>
              <a:endCxn id="45" idx="0"/>
            </p:cNvCxnSpPr>
            <p:nvPr/>
          </p:nvCxnSpPr>
          <p:spPr>
            <a:xfrm flipH="1">
              <a:off x="5928651" y="3999234"/>
              <a:ext cx="944421" cy="1167034"/>
            </a:xfrm>
            <a:prstGeom prst="straightConnector1">
              <a:avLst/>
            </a:prstGeom>
            <a:ln w="28575">
              <a:solidFill>
                <a:srgbClr val="FF0000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5ADF01D0-5FE0-3441-96B9-BFFA7BDACDCE}"/>
                </a:ext>
              </a:extLst>
            </p:cNvPr>
            <p:cNvCxnSpPr>
              <a:cxnSpLocks/>
              <a:stCxn id="42" idx="4"/>
              <a:endCxn id="46" idx="0"/>
            </p:cNvCxnSpPr>
            <p:nvPr/>
          </p:nvCxnSpPr>
          <p:spPr>
            <a:xfrm>
              <a:off x="6873072" y="3999234"/>
              <a:ext cx="2730765" cy="1167034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880F972B-6DA4-CF4F-8ED2-EEEFE22A2B90}"/>
                </a:ext>
              </a:extLst>
            </p:cNvPr>
            <p:cNvCxnSpPr>
              <a:cxnSpLocks/>
              <a:stCxn id="42" idx="4"/>
              <a:endCxn id="48" idx="0"/>
            </p:cNvCxnSpPr>
            <p:nvPr/>
          </p:nvCxnSpPr>
          <p:spPr>
            <a:xfrm flipH="1">
              <a:off x="2289473" y="3999234"/>
              <a:ext cx="4583599" cy="1167034"/>
            </a:xfrm>
            <a:prstGeom prst="straightConnector1">
              <a:avLst/>
            </a:prstGeom>
            <a:ln w="28575">
              <a:solidFill>
                <a:srgbClr val="FF0000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5B386230-B64D-9C44-898A-7A9584A63AFE}"/>
                </a:ext>
              </a:extLst>
            </p:cNvPr>
            <p:cNvCxnSpPr>
              <a:cxnSpLocks/>
              <a:stCxn id="44" idx="4"/>
              <a:endCxn id="48" idx="0"/>
            </p:cNvCxnSpPr>
            <p:nvPr/>
          </p:nvCxnSpPr>
          <p:spPr>
            <a:xfrm flipH="1">
              <a:off x="2289473" y="3999234"/>
              <a:ext cx="2103331" cy="1167034"/>
            </a:xfrm>
            <a:prstGeom prst="straightConnector1">
              <a:avLst/>
            </a:prstGeom>
            <a:ln w="28575">
              <a:solidFill>
                <a:srgbClr val="FF0000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81DAA1F8-8A70-7049-BFA9-5977A5ED3A41}"/>
              </a:ext>
            </a:extLst>
          </p:cNvPr>
          <p:cNvSpPr/>
          <p:nvPr/>
        </p:nvSpPr>
        <p:spPr>
          <a:xfrm>
            <a:off x="824937" y="1791764"/>
            <a:ext cx="105421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sz="2800" dirty="0">
                <a:latin typeface="Helvetica" charset="0"/>
              </a:rPr>
              <a:t>Groups and objects belong to the missing rules are marked as </a:t>
            </a:r>
            <a:r>
              <a:rPr lang="en-US" sz="2800" dirty="0">
                <a:solidFill>
                  <a:srgbClr val="FF0000"/>
                </a:solidFill>
                <a:latin typeface="Helvetica" charset="0"/>
              </a:rPr>
              <a:t>fail</a:t>
            </a:r>
            <a:r>
              <a:rPr lang="en-US" sz="2800" dirty="0">
                <a:latin typeface="Helvetica" charset="0"/>
              </a:rPr>
              <a:t>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7ADE6F3-2EE4-A947-B4BE-A290CEE3BFD1}"/>
              </a:ext>
            </a:extLst>
          </p:cNvPr>
          <p:cNvSpPr txBox="1"/>
          <p:nvPr/>
        </p:nvSpPr>
        <p:spPr>
          <a:xfrm>
            <a:off x="6355907" y="4630580"/>
            <a:ext cx="7624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solidFill>
                  <a:srgbClr val="FF0000"/>
                </a:solidFill>
                <a:latin typeface="Helvetica" pitchFamily="2" charset="0"/>
              </a:rPr>
              <a:t>X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DA41558-57C1-D34D-9C65-417BF1357284}"/>
              </a:ext>
            </a:extLst>
          </p:cNvPr>
          <p:cNvSpPr/>
          <p:nvPr/>
        </p:nvSpPr>
        <p:spPr>
          <a:xfrm>
            <a:off x="1025236" y="5797614"/>
            <a:ext cx="93970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sz="2800" dirty="0">
                <a:latin typeface="Helvetica" charset="0"/>
              </a:rPr>
              <a:t>Two policy objects to suspect: </a:t>
            </a:r>
            <a:r>
              <a:rPr lang="en-US" sz="2800" dirty="0">
                <a:solidFill>
                  <a:srgbClr val="FF0000"/>
                </a:solidFill>
                <a:latin typeface="Helvetica" charset="0"/>
              </a:rPr>
              <a:t>{ VRF</a:t>
            </a:r>
            <a:r>
              <a:rPr lang="en-US" sz="2800" baseline="-25000" dirty="0">
                <a:solidFill>
                  <a:srgbClr val="FF0000"/>
                </a:solidFill>
                <a:latin typeface="Helvetica" charset="0"/>
              </a:rPr>
              <a:t>1 </a:t>
            </a:r>
            <a:r>
              <a:rPr lang="en-US" sz="2800" dirty="0">
                <a:solidFill>
                  <a:srgbClr val="FF0000"/>
                </a:solidFill>
                <a:latin typeface="Helvetica" charset="0"/>
              </a:rPr>
              <a:t>, ACL: port 80/allow}</a:t>
            </a:r>
          </a:p>
        </p:txBody>
      </p:sp>
    </p:spTree>
    <p:extLst>
      <p:ext uri="{BB962C8B-B14F-4D97-AF65-F5344CB8AC3E}">
        <p14:creationId xmlns:p14="http://schemas.microsoft.com/office/powerpoint/2010/main" val="80671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  <p:bldP spid="5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Rounded Rectangle 401"/>
          <p:cNvSpPr/>
          <p:nvPr/>
        </p:nvSpPr>
        <p:spPr>
          <a:xfrm>
            <a:off x="4758115" y="3817147"/>
            <a:ext cx="3156296" cy="172818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  <p:extLst/>
          </p:nvPr>
        </p:nvSpPr>
        <p:spPr/>
        <p:txBody>
          <a:bodyPr/>
          <a:lstStyle/>
          <a:p>
            <a:pPr algn="ctr"/>
            <a:r>
              <a:rPr lang="en-US" dirty="0"/>
              <a:t>Intent based networking</a:t>
            </a:r>
          </a:p>
        </p:txBody>
      </p:sp>
      <p:pic>
        <p:nvPicPr>
          <p:cNvPr id="72" name="Picture 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5181" y="1280939"/>
            <a:ext cx="1072630" cy="1072630"/>
          </a:xfrm>
          <a:prstGeom prst="rect">
            <a:avLst/>
          </a:prstGeom>
        </p:spPr>
      </p:pic>
      <p:cxnSp>
        <p:nvCxnSpPr>
          <p:cNvPr id="73" name="Straight Arrow Connector 72"/>
          <p:cNvCxnSpPr>
            <a:stCxn id="74" idx="2"/>
            <a:endCxn id="76" idx="0"/>
          </p:cNvCxnSpPr>
          <p:nvPr/>
        </p:nvCxnSpPr>
        <p:spPr>
          <a:xfrm>
            <a:off x="6336263" y="2116029"/>
            <a:ext cx="2" cy="633960"/>
          </a:xfrm>
          <a:prstGeom prst="straightConnector1">
            <a:avLst/>
          </a:prstGeom>
          <a:ln w="57150" cmpd="sng">
            <a:solidFill>
              <a:srgbClr val="000000"/>
            </a:solidFill>
            <a:prstDash val="sysDash"/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Rectangle 73"/>
          <p:cNvSpPr/>
          <p:nvPr/>
        </p:nvSpPr>
        <p:spPr>
          <a:xfrm>
            <a:off x="4574664" y="1421073"/>
            <a:ext cx="3523198" cy="694956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Network-wide policy</a:t>
            </a:r>
          </a:p>
        </p:txBody>
      </p:sp>
      <p:pic>
        <p:nvPicPr>
          <p:cNvPr id="75" name="Picture 7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622" y="2468699"/>
            <a:ext cx="1080789" cy="1080789"/>
          </a:xfrm>
          <a:prstGeom prst="rect">
            <a:avLst/>
          </a:prstGeom>
        </p:spPr>
      </p:pic>
      <p:sp>
        <p:nvSpPr>
          <p:cNvPr id="76" name="Rectangle 75"/>
          <p:cNvSpPr/>
          <p:nvPr>
            <p:extLst/>
          </p:nvPr>
        </p:nvSpPr>
        <p:spPr>
          <a:xfrm>
            <a:off x="4970361" y="2749989"/>
            <a:ext cx="2731807" cy="42262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SDN Controller</a:t>
            </a:r>
            <a:endParaRPr lang="en-US" sz="2800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82" name="Straight Arrow Connector 81"/>
          <p:cNvCxnSpPr>
            <a:stCxn id="76" idx="2"/>
            <a:endCxn id="402" idx="0"/>
          </p:cNvCxnSpPr>
          <p:nvPr/>
        </p:nvCxnSpPr>
        <p:spPr>
          <a:xfrm flipH="1">
            <a:off x="6336263" y="3172609"/>
            <a:ext cx="2" cy="644538"/>
          </a:xfrm>
          <a:prstGeom prst="straightConnector1">
            <a:avLst/>
          </a:prstGeom>
          <a:ln w="57150" cmpd="sng">
            <a:solidFill>
              <a:srgbClr val="000000"/>
            </a:solidFill>
            <a:prstDash val="sysDash"/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1" name="Cloud 240"/>
          <p:cNvSpPr/>
          <p:nvPr/>
        </p:nvSpPr>
        <p:spPr>
          <a:xfrm>
            <a:off x="1250490" y="1280939"/>
            <a:ext cx="1664414" cy="720827"/>
          </a:xfrm>
          <a:prstGeom prst="cloud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Intent</a:t>
            </a:r>
          </a:p>
        </p:txBody>
      </p:sp>
      <p:sp>
        <p:nvSpPr>
          <p:cNvPr id="242" name="Lightning Bolt 241"/>
          <p:cNvSpPr/>
          <p:nvPr/>
        </p:nvSpPr>
        <p:spPr>
          <a:xfrm rot="4423503" flipV="1">
            <a:off x="3112544" y="1309014"/>
            <a:ext cx="535323" cy="915795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7" name="Group 356"/>
          <p:cNvGrpSpPr/>
          <p:nvPr/>
        </p:nvGrpSpPr>
        <p:grpSpPr>
          <a:xfrm>
            <a:off x="5089333" y="3973793"/>
            <a:ext cx="2714845" cy="1429293"/>
            <a:chOff x="2895178" y="2991228"/>
            <a:chExt cx="4646644" cy="1968569"/>
          </a:xfrm>
        </p:grpSpPr>
        <p:pic>
          <p:nvPicPr>
            <p:cNvPr id="77" name="Picture 7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95178" y="4322009"/>
              <a:ext cx="871539" cy="595587"/>
            </a:xfrm>
            <a:prstGeom prst="rect">
              <a:avLst/>
            </a:prstGeom>
          </p:spPr>
        </p:pic>
        <p:pic>
          <p:nvPicPr>
            <p:cNvPr id="189" name="Picture 18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29543" y="4351925"/>
              <a:ext cx="871539" cy="595587"/>
            </a:xfrm>
            <a:prstGeom prst="rect">
              <a:avLst/>
            </a:prstGeom>
          </p:spPr>
        </p:pic>
        <p:pic>
          <p:nvPicPr>
            <p:cNvPr id="197" name="Picture 19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40030" y="4344072"/>
              <a:ext cx="871539" cy="595587"/>
            </a:xfrm>
            <a:prstGeom prst="rect">
              <a:avLst/>
            </a:prstGeom>
          </p:spPr>
        </p:pic>
        <p:pic>
          <p:nvPicPr>
            <p:cNvPr id="301" name="Picture 30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57695" y="3021640"/>
              <a:ext cx="871539" cy="595587"/>
            </a:xfrm>
            <a:prstGeom prst="rect">
              <a:avLst/>
            </a:prstGeom>
          </p:spPr>
        </p:pic>
        <p:pic>
          <p:nvPicPr>
            <p:cNvPr id="302" name="Picture 30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88099" y="2991228"/>
              <a:ext cx="871539" cy="595587"/>
            </a:xfrm>
            <a:prstGeom prst="rect">
              <a:avLst/>
            </a:prstGeom>
          </p:spPr>
        </p:pic>
        <p:cxnSp>
          <p:nvCxnSpPr>
            <p:cNvPr id="304" name="Straight Connector 303"/>
            <p:cNvCxnSpPr>
              <a:stCxn id="77" idx="0"/>
              <a:endCxn id="301" idx="2"/>
            </p:cNvCxnSpPr>
            <p:nvPr/>
          </p:nvCxnSpPr>
          <p:spPr>
            <a:xfrm flipV="1">
              <a:off x="3330948" y="3617227"/>
              <a:ext cx="762517" cy="704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>
              <a:stCxn id="77" idx="0"/>
              <a:endCxn id="302" idx="2"/>
            </p:cNvCxnSpPr>
            <p:nvPr/>
          </p:nvCxnSpPr>
          <p:spPr>
            <a:xfrm flipV="1">
              <a:off x="3330948" y="3586815"/>
              <a:ext cx="2892921" cy="73519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/>
            <p:cNvCxnSpPr>
              <a:stCxn id="197" idx="0"/>
              <a:endCxn id="301" idx="2"/>
            </p:cNvCxnSpPr>
            <p:nvPr/>
          </p:nvCxnSpPr>
          <p:spPr>
            <a:xfrm flipH="1" flipV="1">
              <a:off x="4093465" y="3617227"/>
              <a:ext cx="582335" cy="7268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/>
            <p:cNvCxnSpPr>
              <a:stCxn id="197" idx="0"/>
              <a:endCxn id="302" idx="2"/>
            </p:cNvCxnSpPr>
            <p:nvPr/>
          </p:nvCxnSpPr>
          <p:spPr>
            <a:xfrm flipV="1">
              <a:off x="4675800" y="3586815"/>
              <a:ext cx="1548069" cy="75725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/>
            <p:cNvCxnSpPr>
              <a:stCxn id="189" idx="0"/>
              <a:endCxn id="302" idx="2"/>
            </p:cNvCxnSpPr>
            <p:nvPr/>
          </p:nvCxnSpPr>
          <p:spPr>
            <a:xfrm flipV="1">
              <a:off x="5965313" y="3586815"/>
              <a:ext cx="258556" cy="76511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/>
            <p:cNvCxnSpPr>
              <a:stCxn id="189" idx="0"/>
              <a:endCxn id="301" idx="2"/>
            </p:cNvCxnSpPr>
            <p:nvPr/>
          </p:nvCxnSpPr>
          <p:spPr>
            <a:xfrm flipH="1" flipV="1">
              <a:off x="4093465" y="3617227"/>
              <a:ext cx="1871848" cy="73469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3" name="Picture 33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70283" y="4364210"/>
              <a:ext cx="871539" cy="595587"/>
            </a:xfrm>
            <a:prstGeom prst="rect">
              <a:avLst/>
            </a:prstGeom>
          </p:spPr>
        </p:pic>
        <p:cxnSp>
          <p:nvCxnSpPr>
            <p:cNvPr id="334" name="Straight Connector 333"/>
            <p:cNvCxnSpPr>
              <a:stCxn id="333" idx="0"/>
              <a:endCxn id="301" idx="2"/>
            </p:cNvCxnSpPr>
            <p:nvPr/>
          </p:nvCxnSpPr>
          <p:spPr>
            <a:xfrm flipH="1" flipV="1">
              <a:off x="4093465" y="3617227"/>
              <a:ext cx="3012588" cy="7469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stCxn id="333" idx="0"/>
              <a:endCxn id="302" idx="2"/>
            </p:cNvCxnSpPr>
            <p:nvPr/>
          </p:nvCxnSpPr>
          <p:spPr>
            <a:xfrm flipH="1" flipV="1">
              <a:off x="6223869" y="3586815"/>
              <a:ext cx="882184" cy="7773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4" name="TextBox 503"/>
          <p:cNvSpPr txBox="1"/>
          <p:nvPr/>
        </p:nvSpPr>
        <p:spPr>
          <a:xfrm>
            <a:off x="6581915" y="3240952"/>
            <a:ext cx="3265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Per-switch instructions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200181" y="3802643"/>
            <a:ext cx="344517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914400" lvl="1" indent="-457200">
              <a:buFont typeface="Arial" charset="0"/>
              <a:buChar char="•"/>
            </a:pP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Virtualization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Multi-tenancy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Isolation</a:t>
            </a:r>
          </a:p>
          <a:p>
            <a:pPr marL="914400" lvl="1" indent="-457200">
              <a:buFont typeface="Arial" charset="0"/>
              <a:buChar char="•"/>
            </a:pP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Access control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47133" y="2163181"/>
            <a:ext cx="38458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Connect </a:t>
            </a:r>
          </a:p>
          <a:p>
            <a:pPr algn="ctr"/>
            <a:r>
              <a:rPr lang="en-US" sz="2800" dirty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“App” and “DB” servers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233471" y="5808174"/>
            <a:ext cx="1041001" cy="468399"/>
          </a:xfrm>
          <a:prstGeom prst="rect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40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App</a:t>
            </a:r>
          </a:p>
        </p:txBody>
      </p:sp>
      <p:sp>
        <p:nvSpPr>
          <p:cNvPr id="31" name="Freeform 30"/>
          <p:cNvSpPr/>
          <p:nvPr/>
        </p:nvSpPr>
        <p:spPr>
          <a:xfrm>
            <a:off x="4552241" y="4562869"/>
            <a:ext cx="3793523" cy="1194608"/>
          </a:xfrm>
          <a:custGeom>
            <a:avLst/>
            <a:gdLst>
              <a:gd name="connsiteX0" fmla="*/ 0 w 3657329"/>
              <a:gd name="connsiteY0" fmla="*/ 1370388 h 1419815"/>
              <a:gd name="connsiteX1" fmla="*/ 1037967 w 3657329"/>
              <a:gd name="connsiteY1" fmla="*/ 23502 h 1419815"/>
              <a:gd name="connsiteX2" fmla="*/ 3410465 w 3657329"/>
              <a:gd name="connsiteY2" fmla="*/ 579556 h 1419815"/>
              <a:gd name="connsiteX3" fmla="*/ 3583459 w 3657329"/>
              <a:gd name="connsiteY3" fmla="*/ 1419815 h 1419815"/>
              <a:gd name="connsiteX4" fmla="*/ 3583459 w 3657329"/>
              <a:gd name="connsiteY4" fmla="*/ 1419815 h 1419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7329" h="1419815">
                <a:moveTo>
                  <a:pt x="0" y="1370388"/>
                </a:moveTo>
                <a:cubicBezTo>
                  <a:pt x="234778" y="762847"/>
                  <a:pt x="469556" y="155307"/>
                  <a:pt x="1037967" y="23502"/>
                </a:cubicBezTo>
                <a:cubicBezTo>
                  <a:pt x="1606378" y="-108303"/>
                  <a:pt x="2986216" y="346837"/>
                  <a:pt x="3410465" y="579556"/>
                </a:cubicBezTo>
                <a:cubicBezTo>
                  <a:pt x="3834714" y="812275"/>
                  <a:pt x="3583459" y="1419815"/>
                  <a:pt x="3583459" y="1419815"/>
                </a:cubicBezTo>
                <a:lnTo>
                  <a:pt x="3583459" y="1419815"/>
                </a:lnTo>
              </a:path>
            </a:pathLst>
          </a:cu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/>
          <p:nvPr/>
        </p:nvCxnSpPr>
        <p:spPr>
          <a:xfrm flipV="1">
            <a:off x="4644610" y="5345195"/>
            <a:ext cx="463763" cy="356786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7775162" y="5345195"/>
            <a:ext cx="460442" cy="356786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8550404" y="5829787"/>
            <a:ext cx="648334" cy="462602"/>
          </a:xfrm>
          <a:prstGeom prst="rect">
            <a:avLst/>
          </a:prstGeom>
          <a:solidFill>
            <a:srgbClr val="0070C0"/>
          </a:solidFill>
          <a:ln w="25400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ctr">
              <a:defRPr sz="240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dirty="0"/>
              <a:t>DB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33BF50-13E5-5742-955C-52E88AA0C1F4}"/>
              </a:ext>
            </a:extLst>
          </p:cNvPr>
          <p:cNvGrpSpPr/>
          <p:nvPr/>
        </p:nvGrpSpPr>
        <p:grpSpPr>
          <a:xfrm>
            <a:off x="8040304" y="5698230"/>
            <a:ext cx="407280" cy="829011"/>
            <a:chOff x="998333" y="1687498"/>
            <a:chExt cx="407280" cy="829011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6806E15-1D61-0A4E-8794-A04835ADBAA1}"/>
                </a:ext>
              </a:extLst>
            </p:cNvPr>
            <p:cNvSpPr/>
            <p:nvPr/>
          </p:nvSpPr>
          <p:spPr>
            <a:xfrm>
              <a:off x="998333" y="1687498"/>
              <a:ext cx="407280" cy="829011"/>
            </a:xfrm>
            <a:prstGeom prst="rect">
              <a:avLst/>
            </a:prstGeom>
            <a:solidFill>
              <a:schemeClr val="bg1"/>
            </a:solidFill>
            <a:ln w="508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01C425FC-2B4E-FC49-AAF0-759218F64BD7}"/>
                </a:ext>
              </a:extLst>
            </p:cNvPr>
            <p:cNvSpPr/>
            <p:nvPr/>
          </p:nvSpPr>
          <p:spPr>
            <a:xfrm>
              <a:off x="1095045" y="1785203"/>
              <a:ext cx="225259" cy="11141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26F23E1-A5D9-334B-9C0E-DBA62999E9D1}"/>
                </a:ext>
              </a:extLst>
            </p:cNvPr>
            <p:cNvCxnSpPr/>
            <p:nvPr/>
          </p:nvCxnSpPr>
          <p:spPr>
            <a:xfrm flipH="1" flipV="1">
              <a:off x="1201973" y="2212450"/>
              <a:ext cx="1" cy="244645"/>
            </a:xfrm>
            <a:prstGeom prst="line">
              <a:avLst/>
            </a:prstGeom>
            <a:ln w="50800" cap="rnd">
              <a:solidFill>
                <a:schemeClr val="tx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DC72AB6-C844-0441-B04D-8945538342E6}"/>
                </a:ext>
              </a:extLst>
            </p:cNvPr>
            <p:cNvSpPr/>
            <p:nvPr/>
          </p:nvSpPr>
          <p:spPr>
            <a:xfrm>
              <a:off x="1095045" y="1920232"/>
              <a:ext cx="225259" cy="11141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C031501-76C6-DB49-ACCC-F8AC3E99EB1E}"/>
                </a:ext>
              </a:extLst>
            </p:cNvPr>
            <p:cNvSpPr/>
            <p:nvPr/>
          </p:nvSpPr>
          <p:spPr>
            <a:xfrm>
              <a:off x="1095045" y="2054199"/>
              <a:ext cx="225259" cy="11141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CFC4ADA8-1A4E-C34F-8CF8-07A0B4EAFE7B}"/>
              </a:ext>
            </a:extLst>
          </p:cNvPr>
          <p:cNvGrpSpPr/>
          <p:nvPr/>
        </p:nvGrpSpPr>
        <p:grpSpPr>
          <a:xfrm>
            <a:off x="4410160" y="5645115"/>
            <a:ext cx="407280" cy="829011"/>
            <a:chOff x="998333" y="1687498"/>
            <a:chExt cx="407280" cy="829011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2A9D2DD-24A1-3C4B-A33B-3F9027204BFB}"/>
                </a:ext>
              </a:extLst>
            </p:cNvPr>
            <p:cNvSpPr/>
            <p:nvPr/>
          </p:nvSpPr>
          <p:spPr>
            <a:xfrm>
              <a:off x="998333" y="1687498"/>
              <a:ext cx="407280" cy="829011"/>
            </a:xfrm>
            <a:prstGeom prst="rect">
              <a:avLst/>
            </a:prstGeom>
            <a:solidFill>
              <a:schemeClr val="bg1"/>
            </a:solidFill>
            <a:ln w="50800"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4B24B9A-A455-814D-8A4F-C9FEE2C82F67}"/>
                </a:ext>
              </a:extLst>
            </p:cNvPr>
            <p:cNvSpPr/>
            <p:nvPr/>
          </p:nvSpPr>
          <p:spPr>
            <a:xfrm>
              <a:off x="1095045" y="1785203"/>
              <a:ext cx="225259" cy="11141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1FEFC30-AF82-0847-A2D7-B2CF97598747}"/>
                </a:ext>
              </a:extLst>
            </p:cNvPr>
            <p:cNvCxnSpPr/>
            <p:nvPr/>
          </p:nvCxnSpPr>
          <p:spPr>
            <a:xfrm flipH="1" flipV="1">
              <a:off x="1201973" y="2212450"/>
              <a:ext cx="1" cy="244645"/>
            </a:xfrm>
            <a:prstGeom prst="line">
              <a:avLst/>
            </a:prstGeom>
            <a:ln w="50800" cap="rnd">
              <a:solidFill>
                <a:schemeClr val="tx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1CCBCAED-8BD6-9841-8C23-B6C442D1790B}"/>
                </a:ext>
              </a:extLst>
            </p:cNvPr>
            <p:cNvSpPr/>
            <p:nvPr/>
          </p:nvSpPr>
          <p:spPr>
            <a:xfrm>
              <a:off x="1095045" y="1920232"/>
              <a:ext cx="225259" cy="11141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1F1BB46-0A8D-0F47-890B-4F7FC7FAEF24}"/>
                </a:ext>
              </a:extLst>
            </p:cNvPr>
            <p:cNvSpPr/>
            <p:nvPr/>
          </p:nvSpPr>
          <p:spPr>
            <a:xfrm>
              <a:off x="1095045" y="2054199"/>
              <a:ext cx="225259" cy="11141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3987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6" grpId="0" animBg="1"/>
      <p:bldP spid="241" grpId="0" animBg="1"/>
      <p:bldP spid="242" grpId="0" animBg="1"/>
      <p:bldP spid="504" grpId="0"/>
      <p:bldP spid="62" grpId="0"/>
      <p:bldP spid="29" grpId="0"/>
      <p:bldP spid="30" grpId="0" animBg="1"/>
      <p:bldP spid="31" grpId="0" animBg="1"/>
      <p:bldP spid="3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5FFA-2B86-5143-AA88-D64A504DB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SCOUT design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6A8DC80-47BF-4E4F-8B23-12165EC2E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4307" y="1176837"/>
            <a:ext cx="4963387" cy="4575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accent1"/>
                </a:solidFill>
              </a:rPr>
              <a:t>Controller risk model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49CF7EE-7373-8949-B805-D0FDB95BFE7D}"/>
              </a:ext>
            </a:extLst>
          </p:cNvPr>
          <p:cNvGrpSpPr/>
          <p:nvPr/>
        </p:nvGrpSpPr>
        <p:grpSpPr>
          <a:xfrm>
            <a:off x="507208" y="3087245"/>
            <a:ext cx="11269460" cy="2722352"/>
            <a:chOff x="567980" y="3576161"/>
            <a:chExt cx="11269460" cy="2722352"/>
          </a:xfrm>
        </p:grpSpPr>
        <p:sp>
          <p:nvSpPr>
            <p:cNvPr id="7" name="Rectangle: Rounded Corners 45">
              <a:extLst>
                <a:ext uri="{FF2B5EF4-FFF2-40B4-BE49-F238E27FC236}">
                  <a16:creationId xmlns:a16="http://schemas.microsoft.com/office/drawing/2014/main" id="{0A87AA31-4E5E-C543-86E9-AAE5F50F97A9}"/>
                </a:ext>
              </a:extLst>
            </p:cNvPr>
            <p:cNvSpPr/>
            <p:nvPr>
              <p:extLst/>
            </p:nvPr>
          </p:nvSpPr>
          <p:spPr>
            <a:xfrm>
              <a:off x="605051" y="3576161"/>
              <a:ext cx="2710187" cy="58125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Sw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9" name="Rectangle: Rounded Corners 45">
              <a:extLst>
                <a:ext uri="{FF2B5EF4-FFF2-40B4-BE49-F238E27FC236}">
                  <a16:creationId xmlns:a16="http://schemas.microsoft.com/office/drawing/2014/main" id="{F6A1DC2B-2CEE-BF4B-B575-BC8595670BA3}"/>
                </a:ext>
              </a:extLst>
            </p:cNvPr>
            <p:cNvSpPr/>
            <p:nvPr>
              <p:extLst/>
            </p:nvPr>
          </p:nvSpPr>
          <p:spPr>
            <a:xfrm>
              <a:off x="4207158" y="5316999"/>
              <a:ext cx="3442986" cy="98151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ACL: </a:t>
              </a:r>
            </a:p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port 80/allow</a:t>
              </a:r>
              <a:endParaRPr lang="en-US" sz="2800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0" name="Rectangle: Rounded Corners 45">
              <a:extLst>
                <a:ext uri="{FF2B5EF4-FFF2-40B4-BE49-F238E27FC236}">
                  <a16:creationId xmlns:a16="http://schemas.microsoft.com/office/drawing/2014/main" id="{A9982702-D20D-7D4F-A304-BBC82C2BFA83}"/>
                </a:ext>
              </a:extLst>
            </p:cNvPr>
            <p:cNvSpPr/>
            <p:nvPr>
              <p:extLst/>
            </p:nvPr>
          </p:nvSpPr>
          <p:spPr>
            <a:xfrm>
              <a:off x="7846337" y="5316999"/>
              <a:ext cx="3515000" cy="98151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ACL: </a:t>
              </a:r>
            </a:p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port 700/allow</a:t>
              </a:r>
              <a:endParaRPr lang="en-US" sz="2800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1" name="Rectangle: Rounded Corners 45">
              <a:extLst>
                <a:ext uri="{FF2B5EF4-FFF2-40B4-BE49-F238E27FC236}">
                  <a16:creationId xmlns:a16="http://schemas.microsoft.com/office/drawing/2014/main" id="{CD8B88F3-1566-7649-B13E-8AF96CEEA503}"/>
                </a:ext>
              </a:extLst>
            </p:cNvPr>
            <p:cNvSpPr/>
            <p:nvPr>
              <p:extLst/>
            </p:nvPr>
          </p:nvSpPr>
          <p:spPr>
            <a:xfrm>
              <a:off x="567980" y="5316999"/>
              <a:ext cx="3442986" cy="98151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VRF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B42E46C-8458-8A44-94E7-0407571D9DA4}"/>
                </a:ext>
              </a:extLst>
            </p:cNvPr>
            <p:cNvCxnSpPr>
              <a:cxnSpLocks/>
              <a:stCxn id="7" idx="4"/>
              <a:endCxn id="9" idx="0"/>
            </p:cNvCxnSpPr>
            <p:nvPr/>
          </p:nvCxnSpPr>
          <p:spPr>
            <a:xfrm>
              <a:off x="1960145" y="4157415"/>
              <a:ext cx="3968506" cy="1159584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9EF5A80-C30A-0141-BE79-7813657A131D}"/>
                </a:ext>
              </a:extLst>
            </p:cNvPr>
            <p:cNvCxnSpPr>
              <a:cxnSpLocks/>
              <a:stCxn id="29" idx="4"/>
              <a:endCxn id="9" idx="0"/>
            </p:cNvCxnSpPr>
            <p:nvPr/>
          </p:nvCxnSpPr>
          <p:spPr>
            <a:xfrm flipH="1">
              <a:off x="5928651" y="4180040"/>
              <a:ext cx="4553937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592399C-4BD7-9546-B888-9CAE9B2AF379}"/>
                </a:ext>
              </a:extLst>
            </p:cNvPr>
            <p:cNvCxnSpPr>
              <a:cxnSpLocks/>
              <a:stCxn id="29" idx="4"/>
              <a:endCxn id="10" idx="0"/>
            </p:cNvCxnSpPr>
            <p:nvPr/>
          </p:nvCxnSpPr>
          <p:spPr>
            <a:xfrm flipH="1">
              <a:off x="9603837" y="4180040"/>
              <a:ext cx="878751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5F4C50EC-DD50-8C4C-968F-B34EE070D1A0}"/>
                </a:ext>
              </a:extLst>
            </p:cNvPr>
            <p:cNvCxnSpPr>
              <a:cxnSpLocks/>
              <a:stCxn id="29" idx="4"/>
              <a:endCxn id="11" idx="0"/>
            </p:cNvCxnSpPr>
            <p:nvPr/>
          </p:nvCxnSpPr>
          <p:spPr>
            <a:xfrm flipH="1">
              <a:off x="2289473" y="4180040"/>
              <a:ext cx="8193115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B4E781C-0AD4-9848-AC65-41EC0CBCB353}"/>
                </a:ext>
              </a:extLst>
            </p:cNvPr>
            <p:cNvCxnSpPr>
              <a:cxnSpLocks/>
              <a:stCxn id="7" idx="4"/>
              <a:endCxn id="11" idx="0"/>
            </p:cNvCxnSpPr>
            <p:nvPr/>
          </p:nvCxnSpPr>
          <p:spPr>
            <a:xfrm>
              <a:off x="1960145" y="4157415"/>
              <a:ext cx="329328" cy="1159584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: Rounded Corners 45">
              <a:extLst>
                <a:ext uri="{FF2B5EF4-FFF2-40B4-BE49-F238E27FC236}">
                  <a16:creationId xmlns:a16="http://schemas.microsoft.com/office/drawing/2014/main" id="{B95D93F4-BE26-ED4F-86A0-7CFB93A101C6}"/>
                </a:ext>
              </a:extLst>
            </p:cNvPr>
            <p:cNvSpPr/>
            <p:nvPr>
              <p:extLst/>
            </p:nvPr>
          </p:nvSpPr>
          <p:spPr>
            <a:xfrm>
              <a:off x="3418476" y="3585292"/>
              <a:ext cx="2709705" cy="58125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Sw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1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25" name="Rectangle: Rounded Corners 45">
              <a:extLst>
                <a:ext uri="{FF2B5EF4-FFF2-40B4-BE49-F238E27FC236}">
                  <a16:creationId xmlns:a16="http://schemas.microsoft.com/office/drawing/2014/main" id="{E5013F53-BC4A-684E-ABAB-4F7F0148BE58}"/>
                </a:ext>
              </a:extLst>
            </p:cNvPr>
            <p:cNvSpPr/>
            <p:nvPr>
              <p:extLst/>
            </p:nvPr>
          </p:nvSpPr>
          <p:spPr>
            <a:xfrm>
              <a:off x="6230938" y="3598786"/>
              <a:ext cx="2710187" cy="58125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Sw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29" name="Rectangle: Rounded Corners 45">
              <a:extLst>
                <a:ext uri="{FF2B5EF4-FFF2-40B4-BE49-F238E27FC236}">
                  <a16:creationId xmlns:a16="http://schemas.microsoft.com/office/drawing/2014/main" id="{6A142CBE-117F-AA43-B159-CBA188C8AC7E}"/>
                </a:ext>
              </a:extLst>
            </p:cNvPr>
            <p:cNvSpPr/>
            <p:nvPr>
              <p:extLst/>
            </p:nvPr>
          </p:nvSpPr>
          <p:spPr>
            <a:xfrm>
              <a:off x="9127735" y="3598786"/>
              <a:ext cx="2709705" cy="58125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Sw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3</a:t>
              </a: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8A6994B2-03A3-9342-AC0C-AE68A1266C42}"/>
                </a:ext>
              </a:extLst>
            </p:cNvPr>
            <p:cNvCxnSpPr>
              <a:cxnSpLocks/>
              <a:stCxn id="25" idx="4"/>
              <a:endCxn id="11" idx="0"/>
            </p:cNvCxnSpPr>
            <p:nvPr/>
          </p:nvCxnSpPr>
          <p:spPr>
            <a:xfrm flipH="1">
              <a:off x="2289473" y="4180040"/>
              <a:ext cx="5296559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DB9C5A90-C123-8546-8B10-021DE0294A95}"/>
                </a:ext>
              </a:extLst>
            </p:cNvPr>
            <p:cNvCxnSpPr>
              <a:cxnSpLocks/>
              <a:stCxn id="24" idx="4"/>
              <a:endCxn id="11" idx="0"/>
            </p:cNvCxnSpPr>
            <p:nvPr/>
          </p:nvCxnSpPr>
          <p:spPr>
            <a:xfrm flipH="1">
              <a:off x="2289473" y="4166546"/>
              <a:ext cx="2483856" cy="1150453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88576D79-1465-CA4A-A622-161D8BF0C4B1}"/>
                </a:ext>
              </a:extLst>
            </p:cNvPr>
            <p:cNvCxnSpPr>
              <a:cxnSpLocks/>
              <a:stCxn id="24" idx="4"/>
              <a:endCxn id="9" idx="0"/>
            </p:cNvCxnSpPr>
            <p:nvPr/>
          </p:nvCxnSpPr>
          <p:spPr>
            <a:xfrm>
              <a:off x="4773329" y="4166546"/>
              <a:ext cx="1155322" cy="1150453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9A8CF794-8FFF-8147-B838-16541B6B688C}"/>
                </a:ext>
              </a:extLst>
            </p:cNvPr>
            <p:cNvCxnSpPr>
              <a:cxnSpLocks/>
              <a:stCxn id="25" idx="4"/>
              <a:endCxn id="9" idx="0"/>
            </p:cNvCxnSpPr>
            <p:nvPr/>
          </p:nvCxnSpPr>
          <p:spPr>
            <a:xfrm flipH="1">
              <a:off x="5928651" y="4180040"/>
              <a:ext cx="1657381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DAD4F63E-4C82-FA42-9F92-CC07F15626F3}"/>
                </a:ext>
              </a:extLst>
            </p:cNvPr>
            <p:cNvCxnSpPr>
              <a:cxnSpLocks/>
              <a:stCxn id="25" idx="4"/>
              <a:endCxn id="10" idx="0"/>
            </p:cNvCxnSpPr>
            <p:nvPr/>
          </p:nvCxnSpPr>
          <p:spPr>
            <a:xfrm>
              <a:off x="7586032" y="4180040"/>
              <a:ext cx="2017805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9491FB85-E197-FF4A-B500-43AFFC93B9FB}"/>
              </a:ext>
            </a:extLst>
          </p:cNvPr>
          <p:cNvSpPr txBox="1"/>
          <p:nvPr/>
        </p:nvSpPr>
        <p:spPr>
          <a:xfrm>
            <a:off x="4950747" y="5743798"/>
            <a:ext cx="2382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Policy objects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0F66D0F-2395-B847-81CD-C5A30E08F2DD}"/>
              </a:ext>
            </a:extLst>
          </p:cNvPr>
          <p:cNvSpPr txBox="1"/>
          <p:nvPr/>
        </p:nvSpPr>
        <p:spPr>
          <a:xfrm>
            <a:off x="4570034" y="2504725"/>
            <a:ext cx="3143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Switch-group pairs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DABE877-239A-BB43-93B9-27563E3713A7}"/>
              </a:ext>
            </a:extLst>
          </p:cNvPr>
          <p:cNvSpPr/>
          <p:nvPr/>
        </p:nvSpPr>
        <p:spPr>
          <a:xfrm>
            <a:off x="415332" y="1791764"/>
            <a:ext cx="113613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en-US" sz="2800" dirty="0">
                <a:latin typeface="Helvetica" charset="0"/>
              </a:rPr>
              <a:t>Localizes objects failed to deploy across multiple switches</a:t>
            </a:r>
          </a:p>
        </p:txBody>
      </p:sp>
    </p:spTree>
    <p:extLst>
      <p:ext uri="{BB962C8B-B14F-4D97-AF65-F5344CB8AC3E}">
        <p14:creationId xmlns:p14="http://schemas.microsoft.com/office/powerpoint/2010/main" val="2655916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7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5FFA-2B86-5143-AA88-D64A504DB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SCOUT design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6A8DC80-47BF-4E4F-8B23-12165EC2E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6209" y="1176837"/>
            <a:ext cx="6179582" cy="4575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accent1"/>
                </a:solidFill>
              </a:rPr>
              <a:t>Augmenting controller risk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B5F87B-D1DB-E840-9F91-FC3A8789F7D2}"/>
              </a:ext>
            </a:extLst>
          </p:cNvPr>
          <p:cNvSpPr/>
          <p:nvPr/>
        </p:nvSpPr>
        <p:spPr>
          <a:xfrm>
            <a:off x="446439" y="1791764"/>
            <a:ext cx="112991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sz="2800" dirty="0">
                <a:latin typeface="Helvetica" charset="0"/>
              </a:rPr>
              <a:t>Groups and objects belongs to the missing rules are marked as </a:t>
            </a:r>
            <a:r>
              <a:rPr lang="en-US" sz="2800" dirty="0">
                <a:solidFill>
                  <a:srgbClr val="FF0000"/>
                </a:solidFill>
                <a:latin typeface="Helvetica" charset="0"/>
              </a:rPr>
              <a:t>fail</a:t>
            </a:r>
            <a:r>
              <a:rPr lang="en-US" sz="2800" dirty="0">
                <a:latin typeface="Helvetica" charset="0"/>
              </a:rPr>
              <a:t> 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6B00AC2-A395-AE47-9D49-E86D72E0F58B}"/>
              </a:ext>
            </a:extLst>
          </p:cNvPr>
          <p:cNvGrpSpPr/>
          <p:nvPr/>
        </p:nvGrpSpPr>
        <p:grpSpPr>
          <a:xfrm>
            <a:off x="461270" y="3087245"/>
            <a:ext cx="11269460" cy="2722352"/>
            <a:chOff x="567980" y="3576161"/>
            <a:chExt cx="11269460" cy="2722352"/>
          </a:xfrm>
        </p:grpSpPr>
        <p:sp>
          <p:nvSpPr>
            <p:cNvPr id="47" name="Rectangle: Rounded Corners 45">
              <a:extLst>
                <a:ext uri="{FF2B5EF4-FFF2-40B4-BE49-F238E27FC236}">
                  <a16:creationId xmlns:a16="http://schemas.microsoft.com/office/drawing/2014/main" id="{E9ED0F56-C476-0F4F-A052-4C14D8D682C8}"/>
                </a:ext>
              </a:extLst>
            </p:cNvPr>
            <p:cNvSpPr/>
            <p:nvPr>
              <p:extLst/>
            </p:nvPr>
          </p:nvSpPr>
          <p:spPr>
            <a:xfrm>
              <a:off x="605051" y="3576161"/>
              <a:ext cx="2710187" cy="58125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Sw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1</a:t>
              </a:r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1</a:t>
              </a:r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48" name="Rectangle: Rounded Corners 45">
              <a:extLst>
                <a:ext uri="{FF2B5EF4-FFF2-40B4-BE49-F238E27FC236}">
                  <a16:creationId xmlns:a16="http://schemas.microsoft.com/office/drawing/2014/main" id="{2B21CCAF-D577-9B46-A2AB-F007233CEDE6}"/>
                </a:ext>
              </a:extLst>
            </p:cNvPr>
            <p:cNvSpPr/>
            <p:nvPr>
              <p:extLst/>
            </p:nvPr>
          </p:nvSpPr>
          <p:spPr>
            <a:xfrm>
              <a:off x="4207158" y="5316999"/>
              <a:ext cx="3442986" cy="98151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ACL: </a:t>
              </a:r>
            </a:p>
            <a:p>
              <a:pPr algn="ctr"/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port 80/allow</a:t>
              </a:r>
              <a:endParaRPr lang="en-US" sz="2800" baseline="-25000" dirty="0">
                <a:solidFill>
                  <a:srgbClr val="FF0000"/>
                </a:solidFill>
                <a:latin typeface="Helvetica" pitchFamily="2" charset="0"/>
              </a:endParaRPr>
            </a:p>
          </p:txBody>
        </p:sp>
        <p:sp>
          <p:nvSpPr>
            <p:cNvPr id="49" name="Rectangle: Rounded Corners 45">
              <a:extLst>
                <a:ext uri="{FF2B5EF4-FFF2-40B4-BE49-F238E27FC236}">
                  <a16:creationId xmlns:a16="http://schemas.microsoft.com/office/drawing/2014/main" id="{4AEC3A28-2F54-A743-AF2B-7544D84C680D}"/>
                </a:ext>
              </a:extLst>
            </p:cNvPr>
            <p:cNvSpPr/>
            <p:nvPr>
              <p:extLst/>
            </p:nvPr>
          </p:nvSpPr>
          <p:spPr>
            <a:xfrm>
              <a:off x="7846337" y="5316999"/>
              <a:ext cx="3515000" cy="98151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ACL: </a:t>
              </a:r>
            </a:p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port 700/allow</a:t>
              </a:r>
              <a:endParaRPr lang="en-US" sz="2800" baseline="-25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50" name="Rectangle: Rounded Corners 45">
              <a:extLst>
                <a:ext uri="{FF2B5EF4-FFF2-40B4-BE49-F238E27FC236}">
                  <a16:creationId xmlns:a16="http://schemas.microsoft.com/office/drawing/2014/main" id="{AE0D19B2-9761-6041-B585-F7239A7B00D0}"/>
                </a:ext>
              </a:extLst>
            </p:cNvPr>
            <p:cNvSpPr/>
            <p:nvPr>
              <p:extLst/>
            </p:nvPr>
          </p:nvSpPr>
          <p:spPr>
            <a:xfrm>
              <a:off x="567980" y="5316999"/>
              <a:ext cx="3442986" cy="98151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VRF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1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022D943-8D66-074E-86E8-616C7582062B}"/>
                </a:ext>
              </a:extLst>
            </p:cNvPr>
            <p:cNvCxnSpPr>
              <a:cxnSpLocks/>
              <a:stCxn id="47" idx="4"/>
              <a:endCxn id="48" idx="0"/>
            </p:cNvCxnSpPr>
            <p:nvPr/>
          </p:nvCxnSpPr>
          <p:spPr>
            <a:xfrm>
              <a:off x="1960145" y="4157415"/>
              <a:ext cx="3968506" cy="1159584"/>
            </a:xfrm>
            <a:prstGeom prst="straightConnector1">
              <a:avLst/>
            </a:prstGeom>
            <a:ln w="28575">
              <a:solidFill>
                <a:srgbClr val="FF0000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7F28DD89-3678-4048-BD86-C548DD6A497B}"/>
                </a:ext>
              </a:extLst>
            </p:cNvPr>
            <p:cNvCxnSpPr>
              <a:cxnSpLocks/>
              <a:stCxn id="58" idx="4"/>
              <a:endCxn id="48" idx="0"/>
            </p:cNvCxnSpPr>
            <p:nvPr/>
          </p:nvCxnSpPr>
          <p:spPr>
            <a:xfrm flipH="1">
              <a:off x="5928651" y="4180040"/>
              <a:ext cx="4553937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B213A7E-DA81-DA47-B46E-66B22C205091}"/>
                </a:ext>
              </a:extLst>
            </p:cNvPr>
            <p:cNvCxnSpPr>
              <a:cxnSpLocks/>
              <a:stCxn id="58" idx="4"/>
              <a:endCxn id="49" idx="0"/>
            </p:cNvCxnSpPr>
            <p:nvPr/>
          </p:nvCxnSpPr>
          <p:spPr>
            <a:xfrm flipH="1">
              <a:off x="9603837" y="4180040"/>
              <a:ext cx="878751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4D9864BC-0A2A-0543-A87F-FE282CB37943}"/>
                </a:ext>
              </a:extLst>
            </p:cNvPr>
            <p:cNvCxnSpPr>
              <a:cxnSpLocks/>
              <a:stCxn id="58" idx="4"/>
              <a:endCxn id="50" idx="0"/>
            </p:cNvCxnSpPr>
            <p:nvPr/>
          </p:nvCxnSpPr>
          <p:spPr>
            <a:xfrm flipH="1">
              <a:off x="2289473" y="4180040"/>
              <a:ext cx="8193115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93B940A8-7BFD-244D-9B7F-0A4BE648BCCC}"/>
                </a:ext>
              </a:extLst>
            </p:cNvPr>
            <p:cNvCxnSpPr>
              <a:cxnSpLocks/>
              <a:stCxn id="47" idx="4"/>
              <a:endCxn id="50" idx="0"/>
            </p:cNvCxnSpPr>
            <p:nvPr/>
          </p:nvCxnSpPr>
          <p:spPr>
            <a:xfrm>
              <a:off x="1960145" y="4157415"/>
              <a:ext cx="329328" cy="1159584"/>
            </a:xfrm>
            <a:prstGeom prst="straightConnector1">
              <a:avLst/>
            </a:prstGeom>
            <a:ln w="28575">
              <a:solidFill>
                <a:srgbClr val="FF0000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: Rounded Corners 45">
              <a:extLst>
                <a:ext uri="{FF2B5EF4-FFF2-40B4-BE49-F238E27FC236}">
                  <a16:creationId xmlns:a16="http://schemas.microsoft.com/office/drawing/2014/main" id="{7163BC34-0FBA-AC40-93FC-0ECF2308FEDA}"/>
                </a:ext>
              </a:extLst>
            </p:cNvPr>
            <p:cNvSpPr/>
            <p:nvPr>
              <p:extLst/>
            </p:nvPr>
          </p:nvSpPr>
          <p:spPr>
            <a:xfrm>
              <a:off x="3418476" y="3585292"/>
              <a:ext cx="2709705" cy="581254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Sw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1</a:t>
              </a:r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1</a:t>
              </a:r>
              <a:r>
                <a:rPr lang="en-US" sz="2800" dirty="0">
                  <a:solidFill>
                    <a:srgbClr val="FF0000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rgbClr val="FF0000"/>
                  </a:solidFill>
                  <a:latin typeface="Helvetica" pitchFamily="2" charset="0"/>
                </a:rPr>
                <a:t>2</a:t>
              </a:r>
            </a:p>
          </p:txBody>
        </p:sp>
        <p:sp>
          <p:nvSpPr>
            <p:cNvPr id="57" name="Rectangle: Rounded Corners 45">
              <a:extLst>
                <a:ext uri="{FF2B5EF4-FFF2-40B4-BE49-F238E27FC236}">
                  <a16:creationId xmlns:a16="http://schemas.microsoft.com/office/drawing/2014/main" id="{BC24E51B-174C-4E4F-8AB0-F753FDE2FA6A}"/>
                </a:ext>
              </a:extLst>
            </p:cNvPr>
            <p:cNvSpPr/>
            <p:nvPr>
              <p:extLst/>
            </p:nvPr>
          </p:nvSpPr>
          <p:spPr>
            <a:xfrm>
              <a:off x="6230938" y="3598786"/>
              <a:ext cx="2710187" cy="58125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Sw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3</a:t>
              </a:r>
            </a:p>
          </p:txBody>
        </p:sp>
        <p:sp>
          <p:nvSpPr>
            <p:cNvPr id="58" name="Rectangle: Rounded Corners 45">
              <a:extLst>
                <a:ext uri="{FF2B5EF4-FFF2-40B4-BE49-F238E27FC236}">
                  <a16:creationId xmlns:a16="http://schemas.microsoft.com/office/drawing/2014/main" id="{7829329C-7D92-B641-AC1F-74249375D613}"/>
                </a:ext>
              </a:extLst>
            </p:cNvPr>
            <p:cNvSpPr/>
            <p:nvPr>
              <p:extLst/>
            </p:nvPr>
          </p:nvSpPr>
          <p:spPr>
            <a:xfrm>
              <a:off x="9127735" y="3598786"/>
              <a:ext cx="2709705" cy="581254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Sw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2</a:t>
              </a:r>
              <a:r>
                <a:rPr lang="en-US" sz="2800" dirty="0">
                  <a:solidFill>
                    <a:schemeClr val="tx1"/>
                  </a:solidFill>
                  <a:latin typeface="Helvetica" pitchFamily="2" charset="0"/>
                </a:rPr>
                <a:t>-G</a:t>
              </a:r>
              <a:r>
                <a:rPr lang="en-US" sz="2800" baseline="-25000" dirty="0">
                  <a:solidFill>
                    <a:schemeClr val="tx1"/>
                  </a:solidFill>
                  <a:latin typeface="Helvetica" pitchFamily="2" charset="0"/>
                </a:rPr>
                <a:t>3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5D8C40DE-D5AC-5E41-AD78-D52F3776340F}"/>
                </a:ext>
              </a:extLst>
            </p:cNvPr>
            <p:cNvCxnSpPr>
              <a:cxnSpLocks/>
              <a:stCxn id="57" idx="4"/>
              <a:endCxn id="50" idx="0"/>
            </p:cNvCxnSpPr>
            <p:nvPr/>
          </p:nvCxnSpPr>
          <p:spPr>
            <a:xfrm flipH="1">
              <a:off x="2289473" y="4180040"/>
              <a:ext cx="5296559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D566D5CF-00EC-B04C-B7E7-FFF52D3A94AE}"/>
                </a:ext>
              </a:extLst>
            </p:cNvPr>
            <p:cNvCxnSpPr>
              <a:cxnSpLocks/>
              <a:stCxn id="56" idx="4"/>
              <a:endCxn id="50" idx="0"/>
            </p:cNvCxnSpPr>
            <p:nvPr/>
          </p:nvCxnSpPr>
          <p:spPr>
            <a:xfrm flipH="1">
              <a:off x="2289473" y="4166546"/>
              <a:ext cx="2483856" cy="1150453"/>
            </a:xfrm>
            <a:prstGeom prst="straightConnector1">
              <a:avLst/>
            </a:prstGeom>
            <a:ln w="28575">
              <a:solidFill>
                <a:srgbClr val="FF0000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014D110A-7FEF-084F-BA2E-153430D36C3A}"/>
                </a:ext>
              </a:extLst>
            </p:cNvPr>
            <p:cNvCxnSpPr>
              <a:cxnSpLocks/>
              <a:stCxn id="56" idx="4"/>
              <a:endCxn id="48" idx="0"/>
            </p:cNvCxnSpPr>
            <p:nvPr/>
          </p:nvCxnSpPr>
          <p:spPr>
            <a:xfrm>
              <a:off x="4773329" y="4166546"/>
              <a:ext cx="1155322" cy="1150453"/>
            </a:xfrm>
            <a:prstGeom prst="straightConnector1">
              <a:avLst/>
            </a:prstGeom>
            <a:ln w="28575">
              <a:solidFill>
                <a:srgbClr val="FF0000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1092B6CF-32EB-024B-BDDF-546F35352FB3}"/>
                </a:ext>
              </a:extLst>
            </p:cNvPr>
            <p:cNvCxnSpPr>
              <a:cxnSpLocks/>
              <a:stCxn id="57" idx="4"/>
              <a:endCxn id="48" idx="0"/>
            </p:cNvCxnSpPr>
            <p:nvPr/>
          </p:nvCxnSpPr>
          <p:spPr>
            <a:xfrm flipH="1">
              <a:off x="5928651" y="4180040"/>
              <a:ext cx="1657381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DE60A2BB-17EA-0947-B619-F9050F93B591}"/>
                </a:ext>
              </a:extLst>
            </p:cNvPr>
            <p:cNvCxnSpPr>
              <a:cxnSpLocks/>
              <a:stCxn id="57" idx="4"/>
              <a:endCxn id="49" idx="0"/>
            </p:cNvCxnSpPr>
            <p:nvPr/>
          </p:nvCxnSpPr>
          <p:spPr>
            <a:xfrm>
              <a:off x="7586032" y="4180040"/>
              <a:ext cx="2017805" cy="1136959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3EAB9480-9375-C44D-8128-EF64D75D1F2E}"/>
              </a:ext>
            </a:extLst>
          </p:cNvPr>
          <p:cNvSpPr txBox="1"/>
          <p:nvPr/>
        </p:nvSpPr>
        <p:spPr>
          <a:xfrm>
            <a:off x="6246804" y="4808294"/>
            <a:ext cx="7624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solidFill>
                  <a:srgbClr val="FF0000"/>
                </a:solidFill>
                <a:latin typeface="Helvetica" pitchFamily="2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746031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6356B-A814-8343-811C-EE4232ECB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SCOUT: Key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E5919-3901-C942-974F-24F3F8B93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How to represent risks?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dirty="0"/>
          </a:p>
          <a:p>
            <a:r>
              <a:rPr lang="en-US" dirty="0"/>
              <a:t>How to devise a faulty localization algorithm?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How to infer root cause?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8053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5FFA-2B86-5143-AA88-D64A504DB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SCOUT design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6A8DC80-47BF-4E4F-8B23-12165EC2E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7873" y="1176837"/>
            <a:ext cx="5209822" cy="4575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accent1"/>
                </a:solidFill>
              </a:rPr>
              <a:t>Fault localization algorithm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5B5F87B-D1DB-E840-9F91-FC3A8789F7D2}"/>
              </a:ext>
            </a:extLst>
          </p:cNvPr>
          <p:cNvSpPr/>
          <p:nvPr/>
        </p:nvSpPr>
        <p:spPr>
          <a:xfrm>
            <a:off x="830664" y="1791764"/>
            <a:ext cx="1120726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en-US" sz="2800" dirty="0">
                <a:latin typeface="Helvetica" charset="0"/>
              </a:rPr>
              <a:t>Finds minimal set of policy objects that explains missing rules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619D707-0CAF-D243-91FF-A12372C79313}"/>
              </a:ext>
            </a:extLst>
          </p:cNvPr>
          <p:cNvGrpSpPr/>
          <p:nvPr/>
        </p:nvGrpSpPr>
        <p:grpSpPr>
          <a:xfrm>
            <a:off x="2471634" y="3685388"/>
            <a:ext cx="7397046" cy="2033357"/>
            <a:chOff x="3486518" y="4006932"/>
            <a:chExt cx="7397046" cy="203335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759BDC1-BF99-984F-B50D-EEBA98558D3C}"/>
                </a:ext>
              </a:extLst>
            </p:cNvPr>
            <p:cNvCxnSpPr>
              <a:stCxn id="25" idx="4"/>
              <a:endCxn id="48" idx="0"/>
            </p:cNvCxnSpPr>
            <p:nvPr/>
          </p:nvCxnSpPr>
          <p:spPr>
            <a:xfrm>
              <a:off x="3986951" y="4480529"/>
              <a:ext cx="0" cy="1086162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EF7F4E9D-FE68-D349-9070-685C2693E1AE}"/>
                </a:ext>
              </a:extLst>
            </p:cNvPr>
            <p:cNvCxnSpPr>
              <a:stCxn id="49" idx="0"/>
              <a:endCxn id="25" idx="4"/>
            </p:cNvCxnSpPr>
            <p:nvPr/>
          </p:nvCxnSpPr>
          <p:spPr>
            <a:xfrm flipH="1" flipV="1">
              <a:off x="3986951" y="4480529"/>
              <a:ext cx="1279236" cy="1086165"/>
            </a:xfrm>
            <a:prstGeom prst="lin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7E9E7B2-38CA-4F42-AD9D-473D4E4C9CB4}"/>
                </a:ext>
              </a:extLst>
            </p:cNvPr>
            <p:cNvSpPr/>
            <p:nvPr/>
          </p:nvSpPr>
          <p:spPr>
            <a:xfrm>
              <a:off x="8603462" y="4006933"/>
              <a:ext cx="1000866" cy="473596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5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81304B4-7237-7E4D-BFF9-F3E65ABCBD10}"/>
                </a:ext>
              </a:extLst>
            </p:cNvPr>
            <p:cNvSpPr/>
            <p:nvPr/>
          </p:nvSpPr>
          <p:spPr>
            <a:xfrm>
              <a:off x="4765754" y="5566693"/>
              <a:ext cx="1000866" cy="473596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ACL</a:t>
              </a:r>
              <a:r>
                <a:rPr lang="en-US" baseline="-250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4152475-11A6-1F46-BF7C-A52F3A23A4A8}"/>
                </a:ext>
              </a:extLst>
            </p:cNvPr>
            <p:cNvSpPr/>
            <p:nvPr/>
          </p:nvSpPr>
          <p:spPr>
            <a:xfrm>
              <a:off x="9882698" y="5566692"/>
              <a:ext cx="1000866" cy="473596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ACL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0AB4F26-3BFF-9C4F-AE94-96AE4DE51244}"/>
                </a:ext>
              </a:extLst>
            </p:cNvPr>
            <p:cNvCxnSpPr>
              <a:stCxn id="43" idx="4"/>
              <a:endCxn id="48" idx="0"/>
            </p:cNvCxnSpPr>
            <p:nvPr/>
          </p:nvCxnSpPr>
          <p:spPr>
            <a:xfrm flipH="1">
              <a:off x="3986951" y="4480529"/>
              <a:ext cx="1279236" cy="1086162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E62C604-2594-5D43-98ED-850F63379B6F}"/>
                </a:ext>
              </a:extLst>
            </p:cNvPr>
            <p:cNvSpPr/>
            <p:nvPr/>
          </p:nvSpPr>
          <p:spPr>
            <a:xfrm>
              <a:off x="3486518" y="5566691"/>
              <a:ext cx="1000866" cy="473596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VRF</a:t>
              </a:r>
              <a:r>
                <a:rPr lang="en-US" baseline="-25000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4093B6F-101E-264D-9E56-05E99B2631E1}"/>
                </a:ext>
              </a:extLst>
            </p:cNvPr>
            <p:cNvCxnSpPr>
              <a:stCxn id="49" idx="0"/>
              <a:endCxn id="43" idx="4"/>
            </p:cNvCxnSpPr>
            <p:nvPr/>
          </p:nvCxnSpPr>
          <p:spPr>
            <a:xfrm flipV="1">
              <a:off x="5266187" y="4480529"/>
              <a:ext cx="0" cy="1086165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09989F7-7117-584D-936A-E0B25E6942D3}"/>
                </a:ext>
              </a:extLst>
            </p:cNvPr>
            <p:cNvCxnSpPr>
              <a:endCxn id="50" idx="0"/>
            </p:cNvCxnSpPr>
            <p:nvPr/>
          </p:nvCxnSpPr>
          <p:spPr>
            <a:xfrm>
              <a:off x="3986951" y="4480528"/>
              <a:ext cx="2558472" cy="1086166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CB8F500-6879-6C4A-9C79-FD22F2CC1435}"/>
                </a:ext>
              </a:extLst>
            </p:cNvPr>
            <p:cNvCxnSpPr>
              <a:stCxn id="43" idx="4"/>
              <a:endCxn id="50" idx="0"/>
            </p:cNvCxnSpPr>
            <p:nvPr/>
          </p:nvCxnSpPr>
          <p:spPr>
            <a:xfrm>
              <a:off x="5266187" y="4480529"/>
              <a:ext cx="1279236" cy="1086165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0D926B8-3804-B344-9EBE-6FBD3C3781C4}"/>
                </a:ext>
              </a:extLst>
            </p:cNvPr>
            <p:cNvCxnSpPr>
              <a:stCxn id="44" idx="4"/>
              <a:endCxn id="50" idx="0"/>
            </p:cNvCxnSpPr>
            <p:nvPr/>
          </p:nvCxnSpPr>
          <p:spPr>
            <a:xfrm>
              <a:off x="6545423" y="4480529"/>
              <a:ext cx="0" cy="1086165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78627F4-4FCD-914E-948E-E9F1F8B75294}"/>
                </a:ext>
              </a:extLst>
            </p:cNvPr>
            <p:cNvCxnSpPr>
              <a:stCxn id="45" idx="4"/>
              <a:endCxn id="50" idx="0"/>
            </p:cNvCxnSpPr>
            <p:nvPr/>
          </p:nvCxnSpPr>
          <p:spPr>
            <a:xfrm flipH="1">
              <a:off x="6545423" y="4480529"/>
              <a:ext cx="1279236" cy="1086165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F495335-6BFC-F048-B279-BC6658CE29CB}"/>
                </a:ext>
              </a:extLst>
            </p:cNvPr>
            <p:cNvCxnSpPr>
              <a:stCxn id="45" idx="4"/>
              <a:endCxn id="51" idx="0"/>
            </p:cNvCxnSpPr>
            <p:nvPr/>
          </p:nvCxnSpPr>
          <p:spPr>
            <a:xfrm>
              <a:off x="7824659" y="4480529"/>
              <a:ext cx="0" cy="1086165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CC68091-7154-5B49-87F1-42D6BE63F62E}"/>
                </a:ext>
              </a:extLst>
            </p:cNvPr>
            <p:cNvCxnSpPr>
              <a:stCxn id="44" idx="4"/>
              <a:endCxn id="51" idx="0"/>
            </p:cNvCxnSpPr>
            <p:nvPr/>
          </p:nvCxnSpPr>
          <p:spPr>
            <a:xfrm>
              <a:off x="6545423" y="4480529"/>
              <a:ext cx="1279236" cy="1086165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A40138BE-95B7-F545-B20C-367C7C1724A2}"/>
                </a:ext>
              </a:extLst>
            </p:cNvPr>
            <p:cNvSpPr/>
            <p:nvPr/>
          </p:nvSpPr>
          <p:spPr>
            <a:xfrm>
              <a:off x="6044990" y="5566693"/>
              <a:ext cx="1000866" cy="473596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ACL</a:t>
              </a:r>
              <a:r>
                <a:rPr lang="en-US" baseline="-25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2276663-FE60-D84F-8C19-5C5443AE02B4}"/>
                </a:ext>
              </a:extLst>
            </p:cNvPr>
            <p:cNvSpPr/>
            <p:nvPr/>
          </p:nvSpPr>
          <p:spPr>
            <a:xfrm>
              <a:off x="7324226" y="5566693"/>
              <a:ext cx="1000866" cy="473596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VRF</a:t>
              </a:r>
              <a:r>
                <a:rPr lang="en-US" baseline="-25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6B306525-D3C0-9645-B270-A88A1612D034}"/>
                </a:ext>
              </a:extLst>
            </p:cNvPr>
            <p:cNvSpPr/>
            <p:nvPr/>
          </p:nvSpPr>
          <p:spPr>
            <a:xfrm>
              <a:off x="6044990" y="4006935"/>
              <a:ext cx="1000866" cy="473596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4</a:t>
              </a: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C4861C9-5F44-E74C-8691-F9945BD69D76}"/>
                </a:ext>
              </a:extLst>
            </p:cNvPr>
            <p:cNvCxnSpPr>
              <a:stCxn id="52" idx="0"/>
              <a:endCxn id="45" idx="4"/>
            </p:cNvCxnSpPr>
            <p:nvPr/>
          </p:nvCxnSpPr>
          <p:spPr>
            <a:xfrm flipH="1" flipV="1">
              <a:off x="7824659" y="4480529"/>
              <a:ext cx="1279236" cy="1086163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46EA3F8C-6C9C-3D45-8B99-13F43BA15F37}"/>
                </a:ext>
              </a:extLst>
            </p:cNvPr>
            <p:cNvCxnSpPr>
              <a:stCxn id="52" idx="0"/>
              <a:endCxn id="46" idx="4"/>
            </p:cNvCxnSpPr>
            <p:nvPr/>
          </p:nvCxnSpPr>
          <p:spPr>
            <a:xfrm flipV="1">
              <a:off x="9103895" y="4480528"/>
              <a:ext cx="0" cy="1086165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15D8395-0954-D645-BEE9-B0113292E87E}"/>
                </a:ext>
              </a:extLst>
            </p:cNvPr>
            <p:cNvCxnSpPr>
              <a:stCxn id="52" idx="0"/>
              <a:endCxn id="47" idx="4"/>
            </p:cNvCxnSpPr>
            <p:nvPr/>
          </p:nvCxnSpPr>
          <p:spPr>
            <a:xfrm flipV="1">
              <a:off x="9103895" y="4480528"/>
              <a:ext cx="1279236" cy="1086165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7DB64722-D589-AF46-A553-E3D951D3AB36}"/>
                </a:ext>
              </a:extLst>
            </p:cNvPr>
            <p:cNvCxnSpPr>
              <a:stCxn id="53" idx="0"/>
              <a:endCxn id="45" idx="4"/>
            </p:cNvCxnSpPr>
            <p:nvPr/>
          </p:nvCxnSpPr>
          <p:spPr>
            <a:xfrm flipH="1" flipV="1">
              <a:off x="7824659" y="4480529"/>
              <a:ext cx="2558472" cy="1086163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ADFD4E2B-6D91-E040-8BE5-27C57576190A}"/>
                </a:ext>
              </a:extLst>
            </p:cNvPr>
            <p:cNvCxnSpPr>
              <a:stCxn id="47" idx="4"/>
              <a:endCxn id="53" idx="0"/>
            </p:cNvCxnSpPr>
            <p:nvPr/>
          </p:nvCxnSpPr>
          <p:spPr>
            <a:xfrm>
              <a:off x="10383131" y="4480528"/>
              <a:ext cx="0" cy="1086165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4811EA9-1B18-BE41-A46F-70034C93631A}"/>
                </a:ext>
              </a:extLst>
            </p:cNvPr>
            <p:cNvCxnSpPr>
              <a:stCxn id="53" idx="0"/>
              <a:endCxn id="46" idx="4"/>
            </p:cNvCxnSpPr>
            <p:nvPr/>
          </p:nvCxnSpPr>
          <p:spPr>
            <a:xfrm flipH="1" flipV="1">
              <a:off x="9103895" y="4480528"/>
              <a:ext cx="1279236" cy="1086163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769F3233-16FB-0745-A24C-23E3D108517E}"/>
                </a:ext>
              </a:extLst>
            </p:cNvPr>
            <p:cNvSpPr/>
            <p:nvPr/>
          </p:nvSpPr>
          <p:spPr>
            <a:xfrm>
              <a:off x="4765754" y="4006935"/>
              <a:ext cx="1000866" cy="473596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2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0E368AF2-2407-C141-B96E-FBADE1D581F7}"/>
                </a:ext>
              </a:extLst>
            </p:cNvPr>
            <p:cNvSpPr/>
            <p:nvPr/>
          </p:nvSpPr>
          <p:spPr>
            <a:xfrm>
              <a:off x="3486518" y="4006935"/>
              <a:ext cx="1000866" cy="473596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1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9C647034-C203-A540-BF99-6378D2CDF23D}"/>
                </a:ext>
              </a:extLst>
            </p:cNvPr>
            <p:cNvSpPr/>
            <p:nvPr/>
          </p:nvSpPr>
          <p:spPr>
            <a:xfrm>
              <a:off x="8603462" y="5566692"/>
              <a:ext cx="1000866" cy="473596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VRF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5A39FF5D-CD39-A44E-AEDF-02DD0FE352E8}"/>
                </a:ext>
              </a:extLst>
            </p:cNvPr>
            <p:cNvSpPr/>
            <p:nvPr/>
          </p:nvSpPr>
          <p:spPr>
            <a:xfrm>
              <a:off x="9882698" y="4006932"/>
              <a:ext cx="1000866" cy="473596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6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93CB45F-D1A9-8E49-9B73-940AB91CB0FE}"/>
                </a:ext>
              </a:extLst>
            </p:cNvPr>
            <p:cNvSpPr/>
            <p:nvPr/>
          </p:nvSpPr>
          <p:spPr>
            <a:xfrm>
              <a:off x="7324226" y="4006935"/>
              <a:ext cx="1000866" cy="473596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4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sp>
        <p:nvSpPr>
          <p:cNvPr id="87" name="Content Placeholder 2">
            <a:extLst>
              <a:ext uri="{FF2B5EF4-FFF2-40B4-BE49-F238E27FC236}">
                <a16:creationId xmlns:a16="http://schemas.microsoft.com/office/drawing/2014/main" id="{E66B90A7-02CB-8449-B893-4BF71350C300}"/>
              </a:ext>
            </a:extLst>
          </p:cNvPr>
          <p:cNvSpPr txBox="1">
            <a:spLocks/>
          </p:cNvSpPr>
          <p:nvPr/>
        </p:nvSpPr>
        <p:spPr>
          <a:xfrm>
            <a:off x="810322" y="2381346"/>
            <a:ext cx="10571356" cy="924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Idea: </a:t>
            </a:r>
            <a:r>
              <a:rPr lang="en-US" dirty="0"/>
              <a:t>If </a:t>
            </a:r>
            <a:r>
              <a:rPr lang="en-US" dirty="0">
                <a:solidFill>
                  <a:schemeClr val="accent2"/>
                </a:solidFill>
              </a:rPr>
              <a:t>all edges to an object are marked as fail</a:t>
            </a:r>
            <a:r>
              <a:rPr lang="en-US" dirty="0"/>
              <a:t>, it is highly likely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that the object deployment failure explains the missing rules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901175C-F5EF-4142-A7B1-51F6C03FC121}"/>
              </a:ext>
            </a:extLst>
          </p:cNvPr>
          <p:cNvSpPr txBox="1"/>
          <p:nvPr/>
        </p:nvSpPr>
        <p:spPr>
          <a:xfrm>
            <a:off x="2461586" y="5727127"/>
            <a:ext cx="13004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h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 = 1</a:t>
            </a:r>
          </a:p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c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 = 0.4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53B56DA-6F48-A74A-A895-1614F2FD75BF}"/>
              </a:ext>
            </a:extLst>
          </p:cNvPr>
          <p:cNvSpPr txBox="1"/>
          <p:nvPr/>
        </p:nvSpPr>
        <p:spPr>
          <a:xfrm>
            <a:off x="5049339" y="5718741"/>
            <a:ext cx="13004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h 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= 1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8DAE506-A68F-2843-AFAA-C5FD9725B522}"/>
              </a:ext>
            </a:extLst>
          </p:cNvPr>
          <p:cNvSpPr txBox="1"/>
          <p:nvPr/>
        </p:nvSpPr>
        <p:spPr>
          <a:xfrm>
            <a:off x="6302339" y="5727126"/>
            <a:ext cx="13004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h 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= 1</a:t>
            </a:r>
          </a:p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c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 = 0.4 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2E23F42-A4DF-214A-B0F7-56E9AD413455}"/>
              </a:ext>
            </a:extLst>
          </p:cNvPr>
          <p:cNvSpPr txBox="1"/>
          <p:nvPr/>
        </p:nvSpPr>
        <p:spPr>
          <a:xfrm>
            <a:off x="7604766" y="5730404"/>
            <a:ext cx="13004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h 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= 0.3</a:t>
            </a:r>
          </a:p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c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 = 0.2 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C4E5DFCA-1281-224A-AA0D-26711735E8DF}"/>
              </a:ext>
            </a:extLst>
          </p:cNvPr>
          <p:cNvSpPr txBox="1"/>
          <p:nvPr/>
        </p:nvSpPr>
        <p:spPr>
          <a:xfrm>
            <a:off x="8907193" y="5727126"/>
            <a:ext cx="13004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h 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= 0.3</a:t>
            </a:r>
          </a:p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c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 = 0.2 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A728BFCE-5F2E-7642-8294-6F008F15298E}"/>
              </a:ext>
            </a:extLst>
          </p:cNvPr>
          <p:cNvSpPr txBox="1"/>
          <p:nvPr/>
        </p:nvSpPr>
        <p:spPr>
          <a:xfrm>
            <a:off x="3799384" y="5749428"/>
            <a:ext cx="13004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h 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= 0</a:t>
            </a:r>
          </a:p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c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 = 0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E6359F-796D-8C4E-B22D-25146C8397AA}"/>
              </a:ext>
            </a:extLst>
          </p:cNvPr>
          <p:cNvSpPr/>
          <p:nvPr/>
        </p:nvSpPr>
        <p:spPr>
          <a:xfrm>
            <a:off x="5030106" y="6096458"/>
            <a:ext cx="12009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>
                <a:latin typeface="Helvetica" charset="0"/>
                <a:ea typeface="Helvetica" charset="0"/>
                <a:cs typeface="Helvetica" charset="0"/>
              </a:rPr>
              <a:t>c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 = 0.8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D1FBA29-9DA1-F84E-A9DF-ABE7F60F6C2E}"/>
              </a:ext>
            </a:extLst>
          </p:cNvPr>
          <p:cNvGrpSpPr/>
          <p:nvPr/>
        </p:nvGrpSpPr>
        <p:grpSpPr>
          <a:xfrm>
            <a:off x="3507387" y="5718741"/>
            <a:ext cx="2098441" cy="388089"/>
            <a:chOff x="4251303" y="6727305"/>
            <a:chExt cx="2122275" cy="461665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A89BD17E-8460-8B45-B6DC-BD81871273DA}"/>
                </a:ext>
              </a:extLst>
            </p:cNvPr>
            <p:cNvSpPr txBox="1"/>
            <p:nvPr/>
          </p:nvSpPr>
          <p:spPr>
            <a:xfrm>
              <a:off x="4251303" y="6727305"/>
              <a:ext cx="21222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Hit ratio </a:t>
              </a:r>
              <a:endParaRPr lang="en-US" sz="2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5C95B18-C5C5-1C49-9450-3E61E41AEC7A}"/>
                </a:ext>
              </a:extLst>
            </p:cNvPr>
            <p:cNvCxnSpPr>
              <a:cxnSpLocks/>
            </p:cNvCxnSpPr>
            <p:nvPr/>
          </p:nvCxnSpPr>
          <p:spPr>
            <a:xfrm>
              <a:off x="5514582" y="7021369"/>
              <a:ext cx="303412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049482A-F9B9-244A-AE26-AC3A84182B8F}"/>
              </a:ext>
            </a:extLst>
          </p:cNvPr>
          <p:cNvGrpSpPr/>
          <p:nvPr/>
        </p:nvGrpSpPr>
        <p:grpSpPr>
          <a:xfrm>
            <a:off x="2506895" y="6074158"/>
            <a:ext cx="3001849" cy="830997"/>
            <a:chOff x="3250811" y="7040101"/>
            <a:chExt cx="3001849" cy="830997"/>
          </a:xfrm>
        </p:grpSpPr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8886C94E-1C5C-D944-AEA7-9C455ECF0271}"/>
                </a:ext>
              </a:extLst>
            </p:cNvPr>
            <p:cNvSpPr txBox="1"/>
            <p:nvPr/>
          </p:nvSpPr>
          <p:spPr>
            <a:xfrm>
              <a:off x="3250811" y="7040101"/>
              <a:ext cx="300184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Coverage ratio </a:t>
              </a:r>
              <a:endParaRPr lang="en-US" sz="2400" dirty="0">
                <a:latin typeface="Helvetica" charset="0"/>
                <a:ea typeface="Helvetica" charset="0"/>
                <a:cs typeface="Helvetica" charset="0"/>
              </a:endParaRPr>
            </a:p>
          </p:txBody>
        </p: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34873068-2427-7E42-8F9F-F69E8EFD6986}"/>
                </a:ext>
              </a:extLst>
            </p:cNvPr>
            <p:cNvCxnSpPr>
              <a:cxnSpLocks/>
            </p:cNvCxnSpPr>
            <p:nvPr/>
          </p:nvCxnSpPr>
          <p:spPr>
            <a:xfrm>
              <a:off x="5480588" y="7295298"/>
              <a:ext cx="30000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E6F2726-17DA-C148-953D-BA5B09AD17A9}"/>
              </a:ext>
            </a:extLst>
          </p:cNvPr>
          <p:cNvSpPr txBox="1"/>
          <p:nvPr/>
        </p:nvSpPr>
        <p:spPr>
          <a:xfrm>
            <a:off x="125868" y="5220335"/>
            <a:ext cx="23823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Policy objects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CFD7BBA-341A-4B49-B2B9-00D99F74877A}"/>
              </a:ext>
            </a:extLst>
          </p:cNvPr>
          <p:cNvSpPr txBox="1"/>
          <p:nvPr/>
        </p:nvSpPr>
        <p:spPr>
          <a:xfrm>
            <a:off x="382746" y="3661346"/>
            <a:ext cx="20649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Helvetica" charset="0"/>
                <a:ea typeface="Helvetica" charset="0"/>
                <a:cs typeface="Helvetica" charset="0"/>
              </a:rPr>
              <a:t>Group pairs</a:t>
            </a:r>
          </a:p>
        </p:txBody>
      </p:sp>
    </p:spTree>
    <p:extLst>
      <p:ext uri="{BB962C8B-B14F-4D97-AF65-F5344CB8AC3E}">
        <p14:creationId xmlns:p14="http://schemas.microsoft.com/office/powerpoint/2010/main" val="1534500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" grpId="0"/>
      <p:bldP spid="89" grpId="0"/>
      <p:bldP spid="90" grpId="0"/>
      <p:bldP spid="91" grpId="0"/>
      <p:bldP spid="92" grpId="0"/>
      <p:bldP spid="93" grpId="0"/>
      <p:bldP spid="94" grpId="0"/>
      <p:bldP spid="4" grpId="0"/>
      <p:bldP spid="102" grpId="0"/>
      <p:bldP spid="10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Alternate Process 129"/>
          <p:cNvSpPr/>
          <p:nvPr/>
        </p:nvSpPr>
        <p:spPr>
          <a:xfrm>
            <a:off x="4866347" y="4469926"/>
            <a:ext cx="1149035" cy="1263504"/>
          </a:xfrm>
          <a:prstGeom prst="flowChartAlternateProcess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SCOUT design</a:t>
            </a:r>
          </a:p>
        </p:txBody>
      </p:sp>
      <p:grpSp>
        <p:nvGrpSpPr>
          <p:cNvPr id="66" name="Group 65"/>
          <p:cNvGrpSpPr/>
          <p:nvPr/>
        </p:nvGrpSpPr>
        <p:grpSpPr>
          <a:xfrm>
            <a:off x="2405531" y="3407032"/>
            <a:ext cx="7397046" cy="1582362"/>
            <a:chOff x="4608879" y="4637315"/>
            <a:chExt cx="7397046" cy="1607887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5109312" y="5011814"/>
              <a:ext cx="0" cy="858888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 flipV="1">
              <a:off x="5109312" y="5011814"/>
              <a:ext cx="1279236" cy="858890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/>
            <p:cNvSpPr/>
            <p:nvPr/>
          </p:nvSpPr>
          <p:spPr>
            <a:xfrm>
              <a:off x="9725823" y="4637316"/>
              <a:ext cx="1000866" cy="374498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5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6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5888115" y="5870704"/>
              <a:ext cx="1000866" cy="374498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ACL</a:t>
              </a:r>
              <a:r>
                <a:rPr lang="en-US" baseline="-25000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71" name="Oval 70"/>
            <p:cNvSpPr/>
            <p:nvPr/>
          </p:nvSpPr>
          <p:spPr>
            <a:xfrm>
              <a:off x="11005059" y="5870703"/>
              <a:ext cx="1000866" cy="374498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ACL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</a:p>
          </p:txBody>
        </p:sp>
        <p:cxnSp>
          <p:nvCxnSpPr>
            <p:cNvPr id="72" name="Straight Connector 71"/>
            <p:cNvCxnSpPr/>
            <p:nvPr/>
          </p:nvCxnSpPr>
          <p:spPr>
            <a:xfrm flipH="1">
              <a:off x="5109312" y="5011814"/>
              <a:ext cx="1279236" cy="858888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/>
            <p:cNvSpPr/>
            <p:nvPr/>
          </p:nvSpPr>
          <p:spPr>
            <a:xfrm>
              <a:off x="4608879" y="5870702"/>
              <a:ext cx="1000866" cy="374498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VRF</a:t>
              </a:r>
              <a:r>
                <a:rPr lang="en-US" baseline="-25000" dirty="0">
                  <a:solidFill>
                    <a:schemeClr val="tx1"/>
                  </a:solidFill>
                </a:rPr>
                <a:t>1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74" name="Straight Connector 73"/>
            <p:cNvCxnSpPr/>
            <p:nvPr/>
          </p:nvCxnSpPr>
          <p:spPr>
            <a:xfrm flipV="1">
              <a:off x="6388548" y="5011814"/>
              <a:ext cx="0" cy="858890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5109312" y="5011813"/>
              <a:ext cx="2558472" cy="858891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6388548" y="5011814"/>
              <a:ext cx="1279236" cy="858890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7667784" y="5011814"/>
              <a:ext cx="0" cy="858890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 flipH="1">
              <a:off x="7667784" y="5011814"/>
              <a:ext cx="1279236" cy="858890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8947020" y="5011814"/>
              <a:ext cx="0" cy="858890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7667784" y="5011814"/>
              <a:ext cx="1279236" cy="858890"/>
            </a:xfrm>
            <a:prstGeom prst="line">
              <a:avLst/>
            </a:prstGeom>
            <a:ln w="635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/>
            <p:cNvSpPr/>
            <p:nvPr/>
          </p:nvSpPr>
          <p:spPr>
            <a:xfrm>
              <a:off x="7167351" y="5870704"/>
              <a:ext cx="1000866" cy="374498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ACL</a:t>
              </a:r>
              <a:r>
                <a:rPr lang="en-US" baseline="-25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2" name="Oval 81"/>
            <p:cNvSpPr/>
            <p:nvPr/>
          </p:nvSpPr>
          <p:spPr>
            <a:xfrm>
              <a:off x="8446587" y="5870704"/>
              <a:ext cx="1000866" cy="374498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VRF</a:t>
              </a:r>
              <a:r>
                <a:rPr lang="en-US" baseline="-25000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83" name="Oval 82"/>
            <p:cNvSpPr/>
            <p:nvPr/>
          </p:nvSpPr>
          <p:spPr>
            <a:xfrm>
              <a:off x="7167351" y="4637317"/>
              <a:ext cx="1000866" cy="374498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4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84" name="Straight Connector 83"/>
            <p:cNvCxnSpPr/>
            <p:nvPr/>
          </p:nvCxnSpPr>
          <p:spPr>
            <a:xfrm flipH="1" flipV="1">
              <a:off x="8947020" y="5011814"/>
              <a:ext cx="1279236" cy="858889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 flipV="1">
              <a:off x="10226256" y="5011813"/>
              <a:ext cx="0" cy="858890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/>
          </p:nvCxnSpPr>
          <p:spPr>
            <a:xfrm flipV="1">
              <a:off x="10226256" y="5011813"/>
              <a:ext cx="1279236" cy="858890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 flipH="1" flipV="1">
              <a:off x="8947020" y="5011814"/>
              <a:ext cx="2558472" cy="858889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11505492" y="5011813"/>
              <a:ext cx="0" cy="858890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 flipH="1" flipV="1">
              <a:off x="10226256" y="5011813"/>
              <a:ext cx="1279236" cy="858889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/>
            <p:cNvSpPr/>
            <p:nvPr/>
          </p:nvSpPr>
          <p:spPr>
            <a:xfrm>
              <a:off x="5888115" y="4637317"/>
              <a:ext cx="1000866" cy="374498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2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1" name="Oval 90"/>
            <p:cNvSpPr/>
            <p:nvPr/>
          </p:nvSpPr>
          <p:spPr>
            <a:xfrm>
              <a:off x="4608879" y="4637317"/>
              <a:ext cx="1000866" cy="374498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1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2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2" name="Oval 91"/>
            <p:cNvSpPr/>
            <p:nvPr/>
          </p:nvSpPr>
          <p:spPr>
            <a:xfrm>
              <a:off x="9725823" y="5870703"/>
              <a:ext cx="1000866" cy="374498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VRF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3" name="Oval 92"/>
            <p:cNvSpPr/>
            <p:nvPr/>
          </p:nvSpPr>
          <p:spPr>
            <a:xfrm>
              <a:off x="11005059" y="4637315"/>
              <a:ext cx="1000866" cy="374498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6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7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4" name="Oval 93"/>
            <p:cNvSpPr/>
            <p:nvPr/>
          </p:nvSpPr>
          <p:spPr>
            <a:xfrm>
              <a:off x="8446587" y="4637317"/>
              <a:ext cx="1000866" cy="374498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4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5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2354464" y="4957249"/>
            <a:ext cx="7746012" cy="861684"/>
            <a:chOff x="2354464" y="5479752"/>
            <a:chExt cx="7746012" cy="861684"/>
          </a:xfrm>
        </p:grpSpPr>
        <p:sp>
          <p:nvSpPr>
            <p:cNvPr id="96" name="TextBox 95"/>
            <p:cNvSpPr txBox="1"/>
            <p:nvPr/>
          </p:nvSpPr>
          <p:spPr>
            <a:xfrm>
              <a:off x="2354464" y="5488138"/>
              <a:ext cx="13004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h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 = 1</a:t>
              </a:r>
            </a:p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c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 = 0.4 </a:t>
              </a: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4942217" y="5479752"/>
              <a:ext cx="13004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h 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= 1</a:t>
              </a:r>
            </a:p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c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 = 0.8 </a:t>
              </a:r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6195217" y="5488137"/>
              <a:ext cx="13004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h 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= 1</a:t>
              </a:r>
            </a:p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c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 = 0.4 </a:t>
              </a:r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7497644" y="5491415"/>
              <a:ext cx="13004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h 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= 0.3</a:t>
              </a:r>
            </a:p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c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 = 0.2 </a:t>
              </a: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8800071" y="5488137"/>
              <a:ext cx="13004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h 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= 0.3</a:t>
              </a:r>
            </a:p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c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 = 0.2 </a:t>
              </a: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3692262" y="5510439"/>
              <a:ext cx="130040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h 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= 0</a:t>
              </a:r>
            </a:p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c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 = 0 </a:t>
              </a:r>
            </a:p>
          </p:txBody>
        </p:sp>
      </p:grpSp>
      <p:sp>
        <p:nvSpPr>
          <p:cNvPr id="102" name="TextBox 101"/>
          <p:cNvSpPr txBox="1"/>
          <p:nvPr/>
        </p:nvSpPr>
        <p:spPr>
          <a:xfrm>
            <a:off x="4001643" y="5733430"/>
            <a:ext cx="40859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lvetica" charset="0"/>
                <a:ea typeface="Helvetica" charset="0"/>
                <a:cs typeface="Helvetica" charset="0"/>
              </a:rPr>
              <a:t>Hypothesis = { ACL</a:t>
            </a:r>
            <a:r>
              <a:rPr lang="en-US" sz="2800" b="1" baseline="-25000" dirty="0">
                <a:latin typeface="Helvetica" charset="0"/>
                <a:ea typeface="Helvetica" charset="0"/>
                <a:cs typeface="Helvetica" charset="0"/>
              </a:rPr>
              <a:t>2</a:t>
            </a:r>
            <a:r>
              <a:rPr lang="en-US" sz="2800" b="1" dirty="0">
                <a:latin typeface="Helvetica" charset="0"/>
                <a:ea typeface="Helvetica" charset="0"/>
                <a:cs typeface="Helvetica" charset="0"/>
              </a:rPr>
              <a:t> }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B0F87AF-3F72-7B42-93D2-4B6BB5434CC2}"/>
              </a:ext>
            </a:extLst>
          </p:cNvPr>
          <p:cNvGrpSpPr/>
          <p:nvPr/>
        </p:nvGrpSpPr>
        <p:grpSpPr>
          <a:xfrm>
            <a:off x="4934105" y="3336928"/>
            <a:ext cx="2672624" cy="2459499"/>
            <a:chOff x="8768830" y="3316834"/>
            <a:chExt cx="2672624" cy="2459499"/>
          </a:xfrm>
        </p:grpSpPr>
        <p:sp>
          <p:nvSpPr>
            <p:cNvPr id="108" name="Oval 107"/>
            <p:cNvSpPr/>
            <p:nvPr/>
          </p:nvSpPr>
          <p:spPr>
            <a:xfrm>
              <a:off x="8768830" y="3316834"/>
              <a:ext cx="1000866" cy="471161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4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10094171" y="4540818"/>
              <a:ext cx="1000866" cy="471161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ACL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</a:p>
          </p:txBody>
        </p:sp>
        <p:cxnSp>
          <p:nvCxnSpPr>
            <p:cNvPr id="110" name="Straight Connector 109"/>
            <p:cNvCxnSpPr>
              <a:stCxn id="114" idx="0"/>
            </p:cNvCxnSpPr>
            <p:nvPr/>
          </p:nvCxnSpPr>
          <p:spPr>
            <a:xfrm flipH="1" flipV="1">
              <a:off x="9269265" y="3828209"/>
              <a:ext cx="18798" cy="788363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>
              <a:stCxn id="114" idx="0"/>
            </p:cNvCxnSpPr>
            <p:nvPr/>
          </p:nvCxnSpPr>
          <p:spPr>
            <a:xfrm flipV="1">
              <a:off x="9288063" y="3828209"/>
              <a:ext cx="1260437" cy="788363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2" name="Straight Connector 111"/>
            <p:cNvCxnSpPr/>
            <p:nvPr/>
          </p:nvCxnSpPr>
          <p:spPr>
            <a:xfrm>
              <a:off x="10548500" y="3849410"/>
              <a:ext cx="0" cy="691408"/>
            </a:xfrm>
            <a:prstGeom prst="lin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3" name="Straight Connector 112"/>
            <p:cNvCxnSpPr>
              <a:stCxn id="109" idx="0"/>
            </p:cNvCxnSpPr>
            <p:nvPr/>
          </p:nvCxnSpPr>
          <p:spPr>
            <a:xfrm flipH="1" flipV="1">
              <a:off x="9269264" y="3849411"/>
              <a:ext cx="1325340" cy="691407"/>
            </a:xfrm>
            <a:prstGeom prst="line">
              <a:avLst/>
            </a:prstGeom>
            <a:ln w="635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Oval 113"/>
            <p:cNvSpPr/>
            <p:nvPr/>
          </p:nvSpPr>
          <p:spPr>
            <a:xfrm>
              <a:off x="8787630" y="4616572"/>
              <a:ext cx="1000866" cy="322904"/>
            </a:xfrm>
            <a:prstGeom prst="ellipse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VRF</a:t>
              </a:r>
              <a:r>
                <a:rPr lang="en-US" baseline="-25000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15" name="Oval 114"/>
            <p:cNvSpPr/>
            <p:nvPr/>
          </p:nvSpPr>
          <p:spPr>
            <a:xfrm>
              <a:off x="10048067" y="3362483"/>
              <a:ext cx="1000866" cy="471161"/>
            </a:xfrm>
            <a:prstGeom prst="ellipse">
              <a:avLst/>
            </a:prstGeom>
            <a:noFill/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</a:t>
              </a:r>
              <a:r>
                <a:rPr lang="en-US" baseline="-25000" dirty="0">
                  <a:solidFill>
                    <a:schemeClr val="tx1"/>
                  </a:solidFill>
                </a:rPr>
                <a:t>4</a:t>
              </a:r>
              <a:r>
                <a:rPr lang="en-US" dirty="0">
                  <a:solidFill>
                    <a:schemeClr val="tx1"/>
                  </a:solidFill>
                </a:rPr>
                <a:t>-G</a:t>
              </a:r>
              <a:r>
                <a:rPr lang="en-US" baseline="-25000" dirty="0">
                  <a:solidFill>
                    <a:schemeClr val="tx1"/>
                  </a:solidFill>
                </a:rPr>
                <a:t>2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802167" y="4945336"/>
              <a:ext cx="136005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h 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= 0.5</a:t>
              </a:r>
            </a:p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c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 = 0.5 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10081403" y="4945336"/>
              <a:ext cx="136005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h 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= 0.5</a:t>
              </a:r>
            </a:p>
            <a:p>
              <a:r>
                <a:rPr lang="en-US" sz="2400" i="1" dirty="0">
                  <a:latin typeface="Helvetica" charset="0"/>
                  <a:ea typeface="Helvetica" charset="0"/>
                  <a:cs typeface="Helvetica" charset="0"/>
                </a:rPr>
                <a:t>c</a:t>
              </a:r>
              <a:r>
                <a:rPr lang="en-US" sz="2400" dirty="0">
                  <a:latin typeface="Helvetica" charset="0"/>
                  <a:ea typeface="Helvetica" charset="0"/>
                  <a:cs typeface="Helvetica" charset="0"/>
                </a:rPr>
                <a:t> = 0.5 </a:t>
              </a:r>
            </a:p>
          </p:txBody>
        </p:sp>
      </p:grpSp>
      <p:sp>
        <p:nvSpPr>
          <p:cNvPr id="120" name="TextBox 119"/>
          <p:cNvSpPr txBox="1"/>
          <p:nvPr/>
        </p:nvSpPr>
        <p:spPr>
          <a:xfrm>
            <a:off x="4155302" y="5728248"/>
            <a:ext cx="49886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lvetica" charset="0"/>
                <a:ea typeface="Helvetica" charset="0"/>
                <a:cs typeface="Helvetica" charset="0"/>
              </a:rPr>
              <a:t>Hypothesis = { ACL</a:t>
            </a:r>
            <a:r>
              <a:rPr lang="en-US" sz="2800" b="1" baseline="-25000" dirty="0">
                <a:latin typeface="Helvetica" charset="0"/>
                <a:ea typeface="Helvetica" charset="0"/>
                <a:cs typeface="Helvetica" charset="0"/>
              </a:rPr>
              <a:t>2</a:t>
            </a:r>
            <a:r>
              <a:rPr lang="en-US" sz="2800" b="1" dirty="0">
                <a:latin typeface="Helvetica" charset="0"/>
                <a:ea typeface="Helvetica" charset="0"/>
                <a:cs typeface="Helvetica" charset="0"/>
              </a:rPr>
              <a:t>, ACL</a:t>
            </a:r>
            <a:r>
              <a:rPr lang="en-US" sz="2800" b="1" baseline="-25000" dirty="0">
                <a:latin typeface="Helvetica" charset="0"/>
                <a:ea typeface="Helvetica" charset="0"/>
                <a:cs typeface="Helvetica" charset="0"/>
              </a:rPr>
              <a:t>3</a:t>
            </a:r>
            <a:r>
              <a:rPr lang="en-US" sz="2800" b="1" dirty="0">
                <a:latin typeface="Helvetica" charset="0"/>
                <a:ea typeface="Helvetica" charset="0"/>
                <a:cs typeface="Helvetica" charset="0"/>
              </a:rPr>
              <a:t> }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902742" y="1825199"/>
            <a:ext cx="10584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Rule 1: </a:t>
            </a: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Pick objects with </a:t>
            </a:r>
            <a:r>
              <a:rPr lang="en-US" sz="2800" i="1" dirty="0">
                <a:latin typeface="Helvetica" charset="0"/>
                <a:ea typeface="Helvetica" charset="0"/>
                <a:cs typeface="Helvetica" charset="0"/>
              </a:rPr>
              <a:t>h</a:t>
            </a: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=1, then select objects with highest ”</a:t>
            </a:r>
            <a:r>
              <a:rPr lang="en-US" sz="2800" i="1" dirty="0">
                <a:latin typeface="Helvetica" charset="0"/>
                <a:ea typeface="Helvetica" charset="0"/>
                <a:cs typeface="Helvetica" charset="0"/>
              </a:rPr>
              <a:t>c </a:t>
            </a: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”</a:t>
            </a:r>
          </a:p>
        </p:txBody>
      </p:sp>
      <p:sp>
        <p:nvSpPr>
          <p:cNvPr id="131" name="Rectangle 130"/>
          <p:cNvSpPr/>
          <p:nvPr/>
        </p:nvSpPr>
        <p:spPr>
          <a:xfrm>
            <a:off x="882646" y="2470780"/>
            <a:ext cx="110277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Rule 2: </a:t>
            </a: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If no objects have </a:t>
            </a:r>
            <a:r>
              <a:rPr lang="en-US" sz="2800" i="1" dirty="0">
                <a:latin typeface="Helvetica" charset="0"/>
                <a:ea typeface="Helvetica" charset="0"/>
                <a:cs typeface="Helvetica" charset="0"/>
              </a:rPr>
              <a:t>h</a:t>
            </a: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=1, select objects with most recent action</a:t>
            </a:r>
          </a:p>
        </p:txBody>
      </p:sp>
      <p:sp>
        <p:nvSpPr>
          <p:cNvPr id="57" name="Content Placeholder 2">
            <a:extLst>
              <a:ext uri="{FF2B5EF4-FFF2-40B4-BE49-F238E27FC236}">
                <a16:creationId xmlns:a16="http://schemas.microsoft.com/office/drawing/2014/main" id="{381E9E1E-C3C5-FC4D-A2B6-D1E7882DF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7873" y="1176837"/>
            <a:ext cx="5209822" cy="4575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accent1"/>
                </a:solidFill>
              </a:rPr>
              <a:t>Fault localization algorithm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00F61A43-B59B-4A42-A81C-659EB68B3A8F}"/>
              </a:ext>
            </a:extLst>
          </p:cNvPr>
          <p:cNvSpPr/>
          <p:nvPr/>
        </p:nvSpPr>
        <p:spPr>
          <a:xfrm>
            <a:off x="3225521" y="3926791"/>
            <a:ext cx="1194126" cy="4158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Content Placeholder 2">
            <a:extLst>
              <a:ext uri="{FF2B5EF4-FFF2-40B4-BE49-F238E27FC236}">
                <a16:creationId xmlns:a16="http://schemas.microsoft.com/office/drawing/2014/main" id="{DA1189E6-291A-0144-8B9F-0359B9A21B93}"/>
              </a:ext>
            </a:extLst>
          </p:cNvPr>
          <p:cNvSpPr txBox="1">
            <a:spLocks/>
          </p:cNvSpPr>
          <p:nvPr/>
        </p:nvSpPr>
        <p:spPr>
          <a:xfrm>
            <a:off x="2806750" y="3557510"/>
            <a:ext cx="2016369" cy="7559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/>
              <a:t>After pruning</a:t>
            </a:r>
          </a:p>
        </p:txBody>
      </p:sp>
    </p:spTree>
    <p:extLst>
      <p:ext uri="{BB962C8B-B14F-4D97-AF65-F5344CB8AC3E}">
        <p14:creationId xmlns:p14="http://schemas.microsoft.com/office/powerpoint/2010/main" val="3014803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96296E-6 L -0.60898 -0.0009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456" y="-4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4 1.85185E-6 L -0.87422 -0.01158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531" y="-5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" grpId="0" animBg="1"/>
      <p:bldP spid="130" grpId="1" animBg="1"/>
      <p:bldP spid="102" grpId="0"/>
      <p:bldP spid="102" grpId="1"/>
      <p:bldP spid="120" grpId="0"/>
      <p:bldP spid="131" grpId="0"/>
      <p:bldP spid="6" grpId="0" animBg="1"/>
      <p:bldP spid="6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B2B5E4C-303C-4A4E-B117-1280E6BB20D9}"/>
              </a:ext>
            </a:extLst>
          </p:cNvPr>
          <p:cNvSpPr/>
          <p:nvPr/>
        </p:nvSpPr>
        <p:spPr>
          <a:xfrm>
            <a:off x="534237" y="5060731"/>
            <a:ext cx="10819563" cy="1516706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6356B-A814-8343-811C-EE4232ECB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SCOUT: Key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E5919-3901-C942-974F-24F3F8B93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How to represent risks?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How to devise a faulty localization algorithm?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How to find physical-level root cause?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E9587E5-3C5E-B747-A258-8BF4C9631957}"/>
              </a:ext>
            </a:extLst>
          </p:cNvPr>
          <p:cNvSpPr txBox="1">
            <a:spLocks/>
          </p:cNvSpPr>
          <p:nvPr/>
        </p:nvSpPr>
        <p:spPr>
          <a:xfrm>
            <a:off x="790902" y="5624093"/>
            <a:ext cx="11123525" cy="4815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chemeClr val="tx1"/>
                </a:solidFill>
                <a:latin typeface="Helvetica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chemeClr val="accent1"/>
                </a:solidFill>
              </a:rPr>
              <a:t>Correlate change logs of faulty objects and network failure logs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CA9F90-3B5C-864E-9917-ECF633761180}"/>
              </a:ext>
            </a:extLst>
          </p:cNvPr>
          <p:cNvSpPr txBox="1"/>
          <p:nvPr/>
        </p:nvSpPr>
        <p:spPr>
          <a:xfrm>
            <a:off x="4158513" y="6054217"/>
            <a:ext cx="33475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More details in the paper</a:t>
            </a:r>
          </a:p>
        </p:txBody>
      </p:sp>
    </p:spTree>
    <p:extLst>
      <p:ext uri="{BB962C8B-B14F-4D97-AF65-F5344CB8AC3E}">
        <p14:creationId xmlns:p14="http://schemas.microsoft.com/office/powerpoint/2010/main" val="894537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97112"/>
            <a:ext cx="10515600" cy="4463777"/>
          </a:xfrm>
        </p:spPr>
        <p:txBody>
          <a:bodyPr>
            <a:normAutofit fontScale="92500" lnSpcReduction="10000"/>
          </a:bodyPr>
          <a:lstStyle/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Simulation</a:t>
            </a:r>
          </a:p>
          <a:p>
            <a:pPr lvl="1"/>
            <a:r>
              <a:rPr lang="en-US" dirty="0"/>
              <a:t>Network policy deployed in 30 switches and 100’s of servers</a:t>
            </a:r>
          </a:p>
          <a:p>
            <a:endParaRPr lang="en-US" dirty="0"/>
          </a:p>
          <a:p>
            <a:r>
              <a:rPr lang="en-US" dirty="0"/>
              <a:t>Testbed</a:t>
            </a:r>
          </a:p>
          <a:p>
            <a:pPr lvl="1"/>
            <a:r>
              <a:rPr lang="en-US" dirty="0"/>
              <a:t>4 Cisco 9K series switches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Two metrics</a:t>
            </a:r>
          </a:p>
          <a:p>
            <a:pPr lvl="1"/>
            <a:r>
              <a:rPr lang="en-US" dirty="0"/>
              <a:t>Suspect set reduction</a:t>
            </a:r>
          </a:p>
          <a:p>
            <a:pPr lvl="1"/>
            <a:r>
              <a:rPr lang="en-US" dirty="0"/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411814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321" y="4260569"/>
            <a:ext cx="7315200" cy="228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321" y="1582154"/>
            <a:ext cx="7315200" cy="2286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373559" y="1778726"/>
            <a:ext cx="1444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/>
            <a:r>
              <a:rPr lang="en-US" sz="2800" dirty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Testbed</a:t>
            </a: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63694" y="4414381"/>
            <a:ext cx="186461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Helvetica" charset="0"/>
                <a:ea typeface="Helvetica" charset="0"/>
                <a:cs typeface="Helvetica" charset="0"/>
              </a:rPr>
              <a:t>Simulation</a:t>
            </a: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7466641" y="1891436"/>
            <a:ext cx="3668870" cy="1103221"/>
          </a:xfrm>
          <a:prstGeom prst="wedgeRoundRectCallout">
            <a:avLst>
              <a:gd name="adj1" fmla="val -57081"/>
              <a:gd name="adj2" fmla="val 87145"/>
              <a:gd name="adj3" fmla="val 16667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Number of policy objects to suspect</a:t>
            </a:r>
          </a:p>
        </p:txBody>
      </p:sp>
      <p:sp>
        <p:nvSpPr>
          <p:cNvPr id="9" name="Rounded Rectangular Callout 8"/>
          <p:cNvSpPr/>
          <p:nvPr/>
        </p:nvSpPr>
        <p:spPr>
          <a:xfrm>
            <a:off x="421758" y="2895738"/>
            <a:ext cx="3668870" cy="1103221"/>
          </a:xfrm>
          <a:prstGeom prst="wedgeRoundRectCallout">
            <a:avLst>
              <a:gd name="adj1" fmla="val -6946"/>
              <a:gd name="adj2" fmla="val -73806"/>
              <a:gd name="adj3" fmla="val 16667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#Hypothesis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#Suspect objects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1283314" y="3447348"/>
            <a:ext cx="213714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2002057" y="1974568"/>
            <a:ext cx="508272" cy="839897"/>
          </a:xfrm>
          <a:prstGeom prst="ellipse">
            <a:avLst/>
          </a:prstGeom>
          <a:noFill/>
          <a:ln w="50800" cap="rnd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150021" y="3232297"/>
            <a:ext cx="2143914" cy="563589"/>
          </a:xfrm>
          <a:prstGeom prst="ellipse">
            <a:avLst/>
          </a:prstGeom>
          <a:noFill/>
          <a:ln w="50800" cap="rnd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1806285" y="2796417"/>
            <a:ext cx="8579430" cy="1265166"/>
          </a:xfrm>
          <a:prstGeom prst="roundRect">
            <a:avLst/>
          </a:prstGeom>
          <a:solidFill>
            <a:srgbClr val="3366F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SCOUT greatly reduces the effort</a:t>
            </a:r>
          </a:p>
          <a:p>
            <a:pPr marL="0" lvl="1" algn="ctr"/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 to localize faulty policy objects</a:t>
            </a:r>
            <a:endParaRPr lang="en-US" sz="3600" b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8" name="Rounded Rectangular Callout 17"/>
          <p:cNvSpPr/>
          <p:nvPr/>
        </p:nvSpPr>
        <p:spPr>
          <a:xfrm>
            <a:off x="7687340" y="4398256"/>
            <a:ext cx="4097500" cy="1103221"/>
          </a:xfrm>
          <a:prstGeom prst="wedgeRoundRectCallout">
            <a:avLst>
              <a:gd name="adj1" fmla="val -39258"/>
              <a:gd name="adj2" fmla="val 71723"/>
              <a:gd name="adj3" fmla="val 16667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#Suspect objects: 500-1000</a:t>
            </a:r>
          </a:p>
          <a:p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       #Hypothesis: &lt; 10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667D673-AE25-0E49-AC7D-5EB80011B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1089" y="1059525"/>
            <a:ext cx="5209822" cy="4575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accent1"/>
                </a:solidFill>
              </a:rPr>
              <a:t>Suspect set reduction</a:t>
            </a:r>
          </a:p>
        </p:txBody>
      </p:sp>
      <p:sp>
        <p:nvSpPr>
          <p:cNvPr id="16" name="Rounded Rectangular Callout 15">
            <a:extLst>
              <a:ext uri="{FF2B5EF4-FFF2-40B4-BE49-F238E27FC236}">
                <a16:creationId xmlns:a16="http://schemas.microsoft.com/office/drawing/2014/main" id="{30381281-916F-A14F-9237-E917A2FE0F9C}"/>
              </a:ext>
            </a:extLst>
          </p:cNvPr>
          <p:cNvSpPr/>
          <p:nvPr/>
        </p:nvSpPr>
        <p:spPr>
          <a:xfrm>
            <a:off x="7466641" y="1517117"/>
            <a:ext cx="4097500" cy="979926"/>
          </a:xfrm>
          <a:prstGeom prst="wedgeRoundRectCallout">
            <a:avLst>
              <a:gd name="adj1" fmla="val -37295"/>
              <a:gd name="adj2" fmla="val 65347"/>
              <a:gd name="adj3" fmla="val 16667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#Suspect objects: 40-60</a:t>
            </a:r>
          </a:p>
          <a:p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       #Hypothesis: &lt; 5</a:t>
            </a:r>
          </a:p>
        </p:txBody>
      </p:sp>
    </p:spTree>
    <p:extLst>
      <p:ext uri="{BB962C8B-B14F-4D97-AF65-F5344CB8AC3E}">
        <p14:creationId xmlns:p14="http://schemas.microsoft.com/office/powerpoint/2010/main" val="3807214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8" grpId="1" animBg="1"/>
      <p:bldP spid="9" grpId="0" animBg="1"/>
      <p:bldP spid="9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8" grpId="0" animBg="1"/>
      <p:bldP spid="18" grpId="1" animBg="1"/>
      <p:bldP spid="16" grpId="0" animBg="1"/>
      <p:bldP spid="16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785" y="1557800"/>
            <a:ext cx="5029200" cy="4114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64" y="1557800"/>
            <a:ext cx="5029200" cy="4114800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 rot="16200000">
            <a:off x="3398151" y="3864523"/>
            <a:ext cx="508272" cy="2647506"/>
          </a:xfrm>
          <a:prstGeom prst="ellipse">
            <a:avLst/>
          </a:prstGeom>
          <a:noFill/>
          <a:ln w="50800" cap="rnd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84064" y="1833242"/>
            <a:ext cx="508272" cy="2647506"/>
          </a:xfrm>
          <a:prstGeom prst="ellipse">
            <a:avLst/>
          </a:prstGeom>
          <a:noFill/>
          <a:ln w="50800" cap="rnd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593785" y="1833242"/>
            <a:ext cx="508272" cy="2647506"/>
          </a:xfrm>
          <a:prstGeom prst="ellipse">
            <a:avLst/>
          </a:prstGeom>
          <a:noFill/>
          <a:ln w="50800" cap="rnd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ular Callout 10"/>
          <p:cNvSpPr/>
          <p:nvPr/>
        </p:nvSpPr>
        <p:spPr>
          <a:xfrm>
            <a:off x="4545035" y="5534377"/>
            <a:ext cx="4097500" cy="1103221"/>
          </a:xfrm>
          <a:prstGeom prst="wedgeRoundRectCallout">
            <a:avLst>
              <a:gd name="adj1" fmla="val -39258"/>
              <a:gd name="adj2" fmla="val -73807"/>
              <a:gd name="adj3" fmla="val 16667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No of faulty objects  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in the ground truth</a:t>
            </a:r>
          </a:p>
        </p:txBody>
      </p:sp>
      <p:sp>
        <p:nvSpPr>
          <p:cNvPr id="13" name="Oval 12"/>
          <p:cNvSpPr/>
          <p:nvPr/>
        </p:nvSpPr>
        <p:spPr>
          <a:xfrm rot="16200000">
            <a:off x="2263935" y="619392"/>
            <a:ext cx="770689" cy="2647506"/>
          </a:xfrm>
          <a:prstGeom prst="ellipse">
            <a:avLst/>
          </a:prstGeom>
          <a:noFill/>
          <a:ln w="50800" cap="rnd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 rot="16200000">
            <a:off x="8257191" y="781928"/>
            <a:ext cx="770689" cy="2647506"/>
          </a:xfrm>
          <a:prstGeom prst="ellipse">
            <a:avLst/>
          </a:prstGeom>
          <a:noFill/>
          <a:ln w="50800" cap="rnd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149284" y="2646535"/>
            <a:ext cx="7893432" cy="1760789"/>
          </a:xfrm>
          <a:prstGeom prst="roundRect">
            <a:avLst/>
          </a:prstGeom>
          <a:solidFill>
            <a:srgbClr val="3366FF"/>
          </a:solidFill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/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When #faulty objects are less than 4,</a:t>
            </a:r>
          </a:p>
          <a:p>
            <a:pPr marL="0" lvl="1" algn="ctr"/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 recall is 100%</a:t>
            </a:r>
          </a:p>
          <a:p>
            <a:pPr marL="0" lvl="1" algn="ctr"/>
            <a:r>
              <a:rPr lang="en-US" sz="3600" dirty="0">
                <a:latin typeface="Helvetica" charset="0"/>
                <a:ea typeface="Helvetica" charset="0"/>
                <a:cs typeface="Helvetica" charset="0"/>
              </a:rPr>
              <a:t>precision is 98%</a:t>
            </a:r>
          </a:p>
        </p:txBody>
      </p:sp>
      <p:sp>
        <p:nvSpPr>
          <p:cNvPr id="17" name="Rounded Rectangular Callout 16"/>
          <p:cNvSpPr/>
          <p:nvPr/>
        </p:nvSpPr>
        <p:spPr>
          <a:xfrm>
            <a:off x="566859" y="891037"/>
            <a:ext cx="4097500" cy="1103221"/>
          </a:xfrm>
          <a:prstGeom prst="wedgeRoundRectCallout">
            <a:avLst>
              <a:gd name="adj1" fmla="val -37407"/>
              <a:gd name="adj2" fmla="val 100424"/>
              <a:gd name="adj3" fmla="val 16667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High recall means 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less #false negatives</a:t>
            </a:r>
          </a:p>
        </p:txBody>
      </p:sp>
      <p:sp>
        <p:nvSpPr>
          <p:cNvPr id="18" name="Rounded Rectangular Callout 17"/>
          <p:cNvSpPr/>
          <p:nvPr/>
        </p:nvSpPr>
        <p:spPr>
          <a:xfrm>
            <a:off x="6967659" y="965483"/>
            <a:ext cx="4097500" cy="1103221"/>
          </a:xfrm>
          <a:prstGeom prst="wedgeRoundRectCallout">
            <a:avLst>
              <a:gd name="adj1" fmla="val -45745"/>
              <a:gd name="adj2" fmla="val 96781"/>
              <a:gd name="adj3" fmla="val 16667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High precision means 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less #false </a:t>
            </a:r>
            <a:r>
              <a:rPr lang="en-US" sz="2400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positivies</a:t>
            </a:r>
            <a:endParaRPr lang="en-US" sz="2400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250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3" grpId="0" animBg="1"/>
      <p:bldP spid="15" grpId="0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extLst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  <a:endParaRPr lang="en-US" dirty="0"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767" y="1226911"/>
            <a:ext cx="11754465" cy="4351338"/>
          </a:xfrm>
        </p:spPr>
        <p:txBody>
          <a:bodyPr>
            <a:normAutofit fontScale="92500"/>
          </a:bodyPr>
          <a:lstStyle/>
          <a:p>
            <a:pPr lvl="1">
              <a:lnSpc>
                <a:spcPct val="300000"/>
              </a:lnSpc>
            </a:pPr>
            <a:r>
              <a:rPr lang="en-US" sz="3000" dirty="0"/>
              <a:t>Formulated the policy fault localization problem using risk models</a:t>
            </a:r>
          </a:p>
          <a:p>
            <a:pPr lvl="1">
              <a:lnSpc>
                <a:spcPct val="300000"/>
              </a:lnSpc>
            </a:pPr>
            <a:r>
              <a:rPr lang="en-US" sz="3000" dirty="0"/>
              <a:t>Devised a greedy based fault localization algorithm</a:t>
            </a:r>
          </a:p>
          <a:p>
            <a:pPr lvl="1">
              <a:lnSpc>
                <a:spcPct val="300000"/>
              </a:lnSpc>
            </a:pPr>
            <a:r>
              <a:rPr lang="en-US" sz="3000" dirty="0"/>
              <a:t>A system that pin-points faulty objects and physical-level failure</a:t>
            </a:r>
          </a:p>
        </p:txBody>
      </p:sp>
    </p:spTree>
    <p:extLst>
      <p:ext uri="{BB962C8B-B14F-4D97-AF65-F5344CB8AC3E}">
        <p14:creationId xmlns:p14="http://schemas.microsoft.com/office/powerpoint/2010/main" val="1019425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2666BBC-B8AA-9B43-A9EB-D089CEEA233A}"/>
              </a:ext>
            </a:extLst>
          </p:cNvPr>
          <p:cNvSpPr/>
          <p:nvPr/>
        </p:nvSpPr>
        <p:spPr>
          <a:xfrm>
            <a:off x="4304986" y="2016701"/>
            <a:ext cx="1114700" cy="78969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2219321" y="2101581"/>
            <a:ext cx="569457" cy="644435"/>
            <a:chOff x="8101043" y="700088"/>
            <a:chExt cx="1208729" cy="1384343"/>
          </a:xfrm>
          <a:solidFill>
            <a:schemeClr val="bg1"/>
          </a:solidFill>
        </p:grpSpPr>
        <p:sp>
          <p:nvSpPr>
            <p:cNvPr id="5" name="Oval 4"/>
            <p:cNvSpPr/>
            <p:nvPr/>
          </p:nvSpPr>
          <p:spPr>
            <a:xfrm>
              <a:off x="8672911" y="700088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8101043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8638256" y="1205464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8369649" y="1774322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H="1">
              <a:off x="8235346" y="1010197"/>
              <a:ext cx="571871" cy="18883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8772559" y="1010197"/>
              <a:ext cx="34660" cy="19526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8807217" y="1010197"/>
              <a:ext cx="502555" cy="18882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8235348" y="1509135"/>
              <a:ext cx="268607" cy="26518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8503950" y="1515573"/>
              <a:ext cx="268606" cy="25875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4557470" y="2066024"/>
            <a:ext cx="632730" cy="644435"/>
            <a:chOff x="8101043" y="700088"/>
            <a:chExt cx="1343032" cy="1384343"/>
          </a:xfrm>
          <a:solidFill>
            <a:schemeClr val="bg1"/>
          </a:solidFill>
        </p:grpSpPr>
        <p:sp>
          <p:nvSpPr>
            <p:cNvPr id="20" name="Oval 19"/>
            <p:cNvSpPr/>
            <p:nvPr/>
          </p:nvSpPr>
          <p:spPr>
            <a:xfrm>
              <a:off x="8672911" y="700088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8101043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9175469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8369649" y="1774322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 flipH="1">
              <a:off x="8235346" y="1010197"/>
              <a:ext cx="571871" cy="18883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8807217" y="1010197"/>
              <a:ext cx="502555" cy="18882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8235348" y="1509135"/>
              <a:ext cx="268607" cy="26518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7142539" y="2067654"/>
            <a:ext cx="379638" cy="379622"/>
            <a:chOff x="8638256" y="700088"/>
            <a:chExt cx="805819" cy="815485"/>
          </a:xfrm>
          <a:solidFill>
            <a:schemeClr val="bg1"/>
          </a:solidFill>
        </p:grpSpPr>
        <p:sp>
          <p:nvSpPr>
            <p:cNvPr id="35" name="Oval 34"/>
            <p:cNvSpPr/>
            <p:nvPr/>
          </p:nvSpPr>
          <p:spPr>
            <a:xfrm>
              <a:off x="8672911" y="700088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8638256" y="1205464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9175469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H="1">
              <a:off x="8772559" y="1010197"/>
              <a:ext cx="34660" cy="19526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>
              <a:off x="8807217" y="1010197"/>
              <a:ext cx="502555" cy="18882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>
          <a:xfrm>
            <a:off x="9296004" y="2100766"/>
            <a:ext cx="632730" cy="379622"/>
            <a:chOff x="8101043" y="700088"/>
            <a:chExt cx="1343032" cy="815485"/>
          </a:xfrm>
          <a:solidFill>
            <a:schemeClr val="bg1"/>
          </a:solidFill>
        </p:grpSpPr>
        <p:sp>
          <p:nvSpPr>
            <p:cNvPr id="50" name="Oval 49"/>
            <p:cNvSpPr/>
            <p:nvPr/>
          </p:nvSpPr>
          <p:spPr>
            <a:xfrm>
              <a:off x="8672911" y="700088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8101043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8638256" y="1205464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9175469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Arrow Connector 55"/>
            <p:cNvCxnSpPr/>
            <p:nvPr/>
          </p:nvCxnSpPr>
          <p:spPr>
            <a:xfrm flipH="1">
              <a:off x="8235346" y="1010197"/>
              <a:ext cx="571871" cy="18883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 flipH="1">
              <a:off x="8772559" y="1010197"/>
              <a:ext cx="34660" cy="19526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8807217" y="1010197"/>
              <a:ext cx="502555" cy="18882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Oval 63"/>
          <p:cNvSpPr/>
          <p:nvPr/>
        </p:nvSpPr>
        <p:spPr>
          <a:xfrm>
            <a:off x="2786253" y="2281379"/>
            <a:ext cx="126546" cy="144361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ounded Rectangle 64"/>
          <p:cNvSpPr/>
          <p:nvPr/>
        </p:nvSpPr>
        <p:spPr>
          <a:xfrm>
            <a:off x="1689421" y="1410452"/>
            <a:ext cx="1725183" cy="543771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Policy 1</a:t>
            </a:r>
          </a:p>
        </p:txBody>
      </p:sp>
      <p:sp>
        <p:nvSpPr>
          <p:cNvPr id="66" name="Rounded Rectangle 65"/>
          <p:cNvSpPr/>
          <p:nvPr/>
        </p:nvSpPr>
        <p:spPr>
          <a:xfrm>
            <a:off x="4027570" y="1410452"/>
            <a:ext cx="1725183" cy="543771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Policy 2</a:t>
            </a:r>
          </a:p>
        </p:txBody>
      </p:sp>
      <p:sp>
        <p:nvSpPr>
          <p:cNvPr id="67" name="Rounded Rectangle 66"/>
          <p:cNvSpPr/>
          <p:nvPr/>
        </p:nvSpPr>
        <p:spPr>
          <a:xfrm>
            <a:off x="6351384" y="1430214"/>
            <a:ext cx="1725183" cy="543771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Policy 3</a:t>
            </a:r>
          </a:p>
        </p:txBody>
      </p:sp>
      <p:sp>
        <p:nvSpPr>
          <p:cNvPr id="68" name="Rounded Rectangle 67"/>
          <p:cNvSpPr/>
          <p:nvPr/>
        </p:nvSpPr>
        <p:spPr>
          <a:xfrm>
            <a:off x="8749777" y="1430214"/>
            <a:ext cx="1725183" cy="543771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Policy 4</a:t>
            </a:r>
          </a:p>
        </p:txBody>
      </p:sp>
      <p:sp>
        <p:nvSpPr>
          <p:cNvPr id="98" name="Rounded Rectangle 97"/>
          <p:cNvSpPr/>
          <p:nvPr/>
        </p:nvSpPr>
        <p:spPr>
          <a:xfrm>
            <a:off x="4111675" y="3027712"/>
            <a:ext cx="4178098" cy="665267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9" name="Group 98"/>
          <p:cNvGrpSpPr/>
          <p:nvPr/>
        </p:nvGrpSpPr>
        <p:grpSpPr>
          <a:xfrm>
            <a:off x="4513179" y="3094423"/>
            <a:ext cx="726956" cy="515183"/>
            <a:chOff x="8101043" y="700088"/>
            <a:chExt cx="1543036" cy="1385887"/>
          </a:xfrm>
          <a:solidFill>
            <a:schemeClr val="bg1"/>
          </a:solidFill>
        </p:grpSpPr>
        <p:sp>
          <p:nvSpPr>
            <p:cNvPr id="100" name="Oval 99"/>
            <p:cNvSpPr/>
            <p:nvPr/>
          </p:nvSpPr>
          <p:spPr>
            <a:xfrm>
              <a:off x="8672911" y="700088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/>
            <p:cNvSpPr/>
            <p:nvPr/>
          </p:nvSpPr>
          <p:spPr>
            <a:xfrm>
              <a:off x="8101043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/>
            <p:cNvSpPr/>
            <p:nvPr/>
          </p:nvSpPr>
          <p:spPr>
            <a:xfrm>
              <a:off x="8638256" y="1205464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9175469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>
              <a:off x="8369649" y="1774322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8906862" y="177586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6" name="Straight Arrow Connector 105"/>
            <p:cNvCxnSpPr/>
            <p:nvPr/>
          </p:nvCxnSpPr>
          <p:spPr>
            <a:xfrm flipH="1">
              <a:off x="8235346" y="1010197"/>
              <a:ext cx="571871" cy="18883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H="1">
              <a:off x="8772559" y="1010197"/>
              <a:ext cx="34660" cy="19526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>
              <a:off x="8807217" y="1010197"/>
              <a:ext cx="502555" cy="18882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>
              <a:off x="8235348" y="1509135"/>
              <a:ext cx="268607" cy="26518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 flipH="1">
              <a:off x="8503950" y="1515573"/>
              <a:ext cx="268606" cy="25875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 flipH="1">
              <a:off x="9041159" y="1509135"/>
              <a:ext cx="268606" cy="266734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Oval 111"/>
            <p:cNvSpPr/>
            <p:nvPr/>
          </p:nvSpPr>
          <p:spPr>
            <a:xfrm>
              <a:off x="9375473" y="1774322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3" name="Straight Arrow Connector 112"/>
            <p:cNvCxnSpPr/>
            <p:nvPr/>
          </p:nvCxnSpPr>
          <p:spPr>
            <a:xfrm>
              <a:off x="9309738" y="1509135"/>
              <a:ext cx="200029" cy="26518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Rectangle 113"/>
          <p:cNvSpPr/>
          <p:nvPr/>
        </p:nvSpPr>
        <p:spPr>
          <a:xfrm>
            <a:off x="5187167" y="3112806"/>
            <a:ext cx="30132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Policy </a:t>
            </a: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Composer</a:t>
            </a:r>
            <a:endParaRPr lang="en-US" sz="2800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15" name="Rounded Rectangle 114"/>
          <p:cNvSpPr/>
          <p:nvPr/>
        </p:nvSpPr>
        <p:spPr>
          <a:xfrm>
            <a:off x="3419660" y="4199879"/>
            <a:ext cx="5562128" cy="2527200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6" name="Group 115"/>
          <p:cNvGrpSpPr/>
          <p:nvPr/>
        </p:nvGrpSpPr>
        <p:grpSpPr>
          <a:xfrm>
            <a:off x="4659393" y="4243242"/>
            <a:ext cx="2873215" cy="1445769"/>
            <a:chOff x="2895178" y="2991228"/>
            <a:chExt cx="4646644" cy="1968569"/>
          </a:xfrm>
        </p:grpSpPr>
        <p:pic>
          <p:nvPicPr>
            <p:cNvPr id="117" name="Picture 1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178" y="4322009"/>
              <a:ext cx="871539" cy="595587"/>
            </a:xfrm>
            <a:prstGeom prst="rect">
              <a:avLst/>
            </a:prstGeom>
          </p:spPr>
        </p:pic>
        <p:pic>
          <p:nvPicPr>
            <p:cNvPr id="118" name="Picture 1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29543" y="4351925"/>
              <a:ext cx="871539" cy="595587"/>
            </a:xfrm>
            <a:prstGeom prst="rect">
              <a:avLst/>
            </a:prstGeom>
          </p:spPr>
        </p:pic>
        <p:pic>
          <p:nvPicPr>
            <p:cNvPr id="119" name="Picture 1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40030" y="4344072"/>
              <a:ext cx="871539" cy="595587"/>
            </a:xfrm>
            <a:prstGeom prst="rect">
              <a:avLst/>
            </a:prstGeom>
          </p:spPr>
        </p:pic>
        <p:pic>
          <p:nvPicPr>
            <p:cNvPr id="120" name="Picture 1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57695" y="3021640"/>
              <a:ext cx="871539" cy="595587"/>
            </a:xfrm>
            <a:prstGeom prst="rect">
              <a:avLst/>
            </a:prstGeom>
          </p:spPr>
        </p:pic>
        <p:pic>
          <p:nvPicPr>
            <p:cNvPr id="121" name="Picture 1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88099" y="2991228"/>
              <a:ext cx="871539" cy="595587"/>
            </a:xfrm>
            <a:prstGeom prst="rect">
              <a:avLst/>
            </a:prstGeom>
          </p:spPr>
        </p:pic>
        <p:cxnSp>
          <p:nvCxnSpPr>
            <p:cNvPr id="122" name="Straight Connector 121"/>
            <p:cNvCxnSpPr/>
            <p:nvPr/>
          </p:nvCxnSpPr>
          <p:spPr>
            <a:xfrm flipV="1">
              <a:off x="3330948" y="3617227"/>
              <a:ext cx="762517" cy="704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flipV="1">
              <a:off x="3330948" y="3586815"/>
              <a:ext cx="2892921" cy="73519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/>
          </p:nvCxnSpPr>
          <p:spPr>
            <a:xfrm flipH="1" flipV="1">
              <a:off x="4093465" y="3617227"/>
              <a:ext cx="582335" cy="7268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V="1">
              <a:off x="4675800" y="3586815"/>
              <a:ext cx="1548069" cy="75725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flipV="1">
              <a:off x="5965313" y="3586815"/>
              <a:ext cx="258556" cy="76511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 flipH="1" flipV="1">
              <a:off x="4093465" y="3617227"/>
              <a:ext cx="1871848" cy="73469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8" name="Picture 1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70283" y="4364210"/>
              <a:ext cx="871539" cy="595587"/>
            </a:xfrm>
            <a:prstGeom prst="rect">
              <a:avLst/>
            </a:prstGeom>
          </p:spPr>
        </p:pic>
        <p:cxnSp>
          <p:nvCxnSpPr>
            <p:cNvPr id="129" name="Straight Connector 128"/>
            <p:cNvCxnSpPr/>
            <p:nvPr/>
          </p:nvCxnSpPr>
          <p:spPr>
            <a:xfrm flipH="1" flipV="1">
              <a:off x="4093465" y="3617227"/>
              <a:ext cx="3012588" cy="7469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/>
          </p:nvCxnSpPr>
          <p:spPr>
            <a:xfrm flipH="1" flipV="1">
              <a:off x="6223869" y="3586815"/>
              <a:ext cx="882184" cy="7773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2" name="Group 131"/>
          <p:cNvGrpSpPr/>
          <p:nvPr/>
        </p:nvGrpSpPr>
        <p:grpSpPr>
          <a:xfrm>
            <a:off x="7329560" y="4261874"/>
            <a:ext cx="382130" cy="418784"/>
            <a:chOff x="7657195" y="1337365"/>
            <a:chExt cx="733527" cy="1031106"/>
          </a:xfrm>
          <a:noFill/>
        </p:grpSpPr>
        <p:sp>
          <p:nvSpPr>
            <p:cNvPr id="133" name="Oval 132"/>
            <p:cNvSpPr/>
            <p:nvPr/>
          </p:nvSpPr>
          <p:spPr>
            <a:xfrm>
              <a:off x="7657195" y="1337365"/>
              <a:ext cx="202870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>
              <a:off x="8036762" y="1708577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7833892" y="2137749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8" name="Straight Arrow Connector 137"/>
            <p:cNvCxnSpPr/>
            <p:nvPr/>
          </p:nvCxnSpPr>
          <p:spPr>
            <a:xfrm>
              <a:off x="7758639" y="1568087"/>
              <a:ext cx="379560" cy="140490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/>
            <p:cNvCxnSpPr/>
            <p:nvPr/>
          </p:nvCxnSpPr>
          <p:spPr>
            <a:xfrm flipH="1">
              <a:off x="7935336" y="1939299"/>
              <a:ext cx="202871" cy="19845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Oval 139"/>
            <p:cNvSpPr/>
            <p:nvPr/>
          </p:nvSpPr>
          <p:spPr>
            <a:xfrm>
              <a:off x="8187851" y="2136598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1" name="Straight Arrow Connector 140"/>
            <p:cNvCxnSpPr/>
            <p:nvPr/>
          </p:nvCxnSpPr>
          <p:spPr>
            <a:xfrm>
              <a:off x="8138233" y="1939292"/>
              <a:ext cx="151076" cy="19730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Group 141"/>
          <p:cNvGrpSpPr/>
          <p:nvPr/>
        </p:nvGrpSpPr>
        <p:grpSpPr>
          <a:xfrm>
            <a:off x="7668326" y="5310210"/>
            <a:ext cx="448362" cy="258199"/>
            <a:chOff x="7378969" y="1337365"/>
            <a:chExt cx="860664" cy="635722"/>
          </a:xfrm>
          <a:noFill/>
        </p:grpSpPr>
        <p:sp>
          <p:nvSpPr>
            <p:cNvPr id="143" name="Oval 142"/>
            <p:cNvSpPr/>
            <p:nvPr/>
          </p:nvSpPr>
          <p:spPr>
            <a:xfrm>
              <a:off x="7657195" y="1337365"/>
              <a:ext cx="202870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/>
            <p:cNvSpPr/>
            <p:nvPr/>
          </p:nvSpPr>
          <p:spPr>
            <a:xfrm>
              <a:off x="7378969" y="1742365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>
              <a:off x="8036762" y="1708577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7" name="Straight Arrow Connector 146"/>
            <p:cNvCxnSpPr/>
            <p:nvPr/>
          </p:nvCxnSpPr>
          <p:spPr>
            <a:xfrm flipH="1">
              <a:off x="7480403" y="1534300"/>
              <a:ext cx="349955" cy="208067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Arrow Connector 147"/>
            <p:cNvCxnSpPr/>
            <p:nvPr/>
          </p:nvCxnSpPr>
          <p:spPr>
            <a:xfrm>
              <a:off x="7758639" y="1568087"/>
              <a:ext cx="379560" cy="140490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2" name="Group 151"/>
          <p:cNvGrpSpPr/>
          <p:nvPr/>
        </p:nvGrpSpPr>
        <p:grpSpPr>
          <a:xfrm>
            <a:off x="4516132" y="4261875"/>
            <a:ext cx="448362" cy="258199"/>
            <a:chOff x="7378969" y="1337365"/>
            <a:chExt cx="860664" cy="635722"/>
          </a:xfrm>
          <a:noFill/>
        </p:grpSpPr>
        <p:sp>
          <p:nvSpPr>
            <p:cNvPr id="153" name="Oval 152"/>
            <p:cNvSpPr/>
            <p:nvPr/>
          </p:nvSpPr>
          <p:spPr>
            <a:xfrm>
              <a:off x="7657195" y="1337365"/>
              <a:ext cx="202870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/>
            <p:cNvSpPr/>
            <p:nvPr/>
          </p:nvSpPr>
          <p:spPr>
            <a:xfrm>
              <a:off x="7378969" y="1742365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/>
            <p:cNvSpPr/>
            <p:nvPr/>
          </p:nvSpPr>
          <p:spPr>
            <a:xfrm>
              <a:off x="8036762" y="1708577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7" name="Straight Arrow Connector 156"/>
            <p:cNvCxnSpPr/>
            <p:nvPr/>
          </p:nvCxnSpPr>
          <p:spPr>
            <a:xfrm flipH="1">
              <a:off x="7480403" y="1534300"/>
              <a:ext cx="349955" cy="208067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/>
            <p:cNvCxnSpPr/>
            <p:nvPr/>
          </p:nvCxnSpPr>
          <p:spPr>
            <a:xfrm>
              <a:off x="7758639" y="1568087"/>
              <a:ext cx="379560" cy="140490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2" name="Group 161"/>
          <p:cNvGrpSpPr/>
          <p:nvPr/>
        </p:nvGrpSpPr>
        <p:grpSpPr>
          <a:xfrm>
            <a:off x="4171091" y="5171620"/>
            <a:ext cx="382130" cy="418784"/>
            <a:chOff x="7657195" y="1337365"/>
            <a:chExt cx="733527" cy="1031106"/>
          </a:xfrm>
          <a:noFill/>
        </p:grpSpPr>
        <p:sp>
          <p:nvSpPr>
            <p:cNvPr id="163" name="Oval 162"/>
            <p:cNvSpPr/>
            <p:nvPr/>
          </p:nvSpPr>
          <p:spPr>
            <a:xfrm>
              <a:off x="7657195" y="1337365"/>
              <a:ext cx="202870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/>
            <p:cNvSpPr/>
            <p:nvPr/>
          </p:nvSpPr>
          <p:spPr>
            <a:xfrm>
              <a:off x="8036762" y="1708577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/>
            <p:cNvSpPr/>
            <p:nvPr/>
          </p:nvSpPr>
          <p:spPr>
            <a:xfrm>
              <a:off x="7833892" y="2137749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8" name="Straight Arrow Connector 167"/>
            <p:cNvCxnSpPr/>
            <p:nvPr/>
          </p:nvCxnSpPr>
          <p:spPr>
            <a:xfrm>
              <a:off x="7758639" y="1568087"/>
              <a:ext cx="379560" cy="140490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Arrow Connector 168"/>
            <p:cNvCxnSpPr/>
            <p:nvPr/>
          </p:nvCxnSpPr>
          <p:spPr>
            <a:xfrm flipH="1">
              <a:off x="7935336" y="1939299"/>
              <a:ext cx="202871" cy="19845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Oval 169"/>
            <p:cNvSpPr/>
            <p:nvPr/>
          </p:nvSpPr>
          <p:spPr>
            <a:xfrm>
              <a:off x="8187851" y="2136598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1" name="Straight Arrow Connector 170"/>
            <p:cNvCxnSpPr/>
            <p:nvPr/>
          </p:nvCxnSpPr>
          <p:spPr>
            <a:xfrm>
              <a:off x="8138233" y="1939292"/>
              <a:ext cx="151076" cy="19730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4" name="TextBox 173"/>
          <p:cNvSpPr txBox="1"/>
          <p:nvPr/>
        </p:nvSpPr>
        <p:spPr>
          <a:xfrm>
            <a:off x="7532675" y="5929542"/>
            <a:ext cx="143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TCAM </a:t>
            </a:r>
          </a:p>
        </p:txBody>
      </p:sp>
      <p:sp>
        <p:nvSpPr>
          <p:cNvPr id="175" name="Rounded Rectangle 174"/>
          <p:cNvSpPr/>
          <p:nvPr/>
        </p:nvSpPr>
        <p:spPr>
          <a:xfrm>
            <a:off x="4735583" y="5750834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7" name="Straight Connector 176"/>
          <p:cNvCxnSpPr/>
          <p:nvPr/>
        </p:nvCxnSpPr>
        <p:spPr>
          <a:xfrm>
            <a:off x="4867632" y="5907411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4863498" y="6075051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>
            <a:off x="4863498" y="6456015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5002974" y="6122018"/>
            <a:ext cx="1" cy="277253"/>
          </a:xfrm>
          <a:prstGeom prst="line">
            <a:avLst/>
          </a:prstGeom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1" name="Rounded Rectangle 190"/>
          <p:cNvSpPr/>
          <p:nvPr/>
        </p:nvSpPr>
        <p:spPr>
          <a:xfrm>
            <a:off x="5574694" y="5767738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2" name="Straight Connector 191"/>
          <p:cNvCxnSpPr/>
          <p:nvPr/>
        </p:nvCxnSpPr>
        <p:spPr>
          <a:xfrm>
            <a:off x="5706743" y="5924315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>
            <a:off x="5702609" y="6091955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/>
          <p:cNvCxnSpPr/>
          <p:nvPr/>
        </p:nvCxnSpPr>
        <p:spPr>
          <a:xfrm>
            <a:off x="5702609" y="6472919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/>
          <p:cNvCxnSpPr/>
          <p:nvPr/>
        </p:nvCxnSpPr>
        <p:spPr>
          <a:xfrm flipV="1">
            <a:off x="5842085" y="6138922"/>
            <a:ext cx="1" cy="277253"/>
          </a:xfrm>
          <a:prstGeom prst="line">
            <a:avLst/>
          </a:prstGeom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Rounded Rectangle 195"/>
          <p:cNvSpPr/>
          <p:nvPr/>
        </p:nvSpPr>
        <p:spPr>
          <a:xfrm>
            <a:off x="6371722" y="5767738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7" name="Straight Connector 196"/>
          <p:cNvCxnSpPr/>
          <p:nvPr/>
        </p:nvCxnSpPr>
        <p:spPr>
          <a:xfrm>
            <a:off x="6503771" y="5924315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/>
          <p:nvPr/>
        </p:nvCxnSpPr>
        <p:spPr>
          <a:xfrm>
            <a:off x="6499637" y="6091955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/>
          <p:nvPr/>
        </p:nvCxnSpPr>
        <p:spPr>
          <a:xfrm>
            <a:off x="6499637" y="6472919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/>
          <p:cNvCxnSpPr/>
          <p:nvPr/>
        </p:nvCxnSpPr>
        <p:spPr>
          <a:xfrm flipV="1">
            <a:off x="6639113" y="6138922"/>
            <a:ext cx="1" cy="277253"/>
          </a:xfrm>
          <a:prstGeom prst="line">
            <a:avLst/>
          </a:prstGeom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Rounded Rectangle 200"/>
          <p:cNvSpPr/>
          <p:nvPr/>
        </p:nvSpPr>
        <p:spPr>
          <a:xfrm>
            <a:off x="7070786" y="5762422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2" name="Straight Connector 201"/>
          <p:cNvCxnSpPr/>
          <p:nvPr/>
        </p:nvCxnSpPr>
        <p:spPr>
          <a:xfrm>
            <a:off x="7202835" y="5918999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/>
          <p:nvPr/>
        </p:nvCxnSpPr>
        <p:spPr>
          <a:xfrm>
            <a:off x="7198701" y="6086639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>
          <a:xfrm>
            <a:off x="7198701" y="6467603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/>
          <p:nvPr/>
        </p:nvCxnSpPr>
        <p:spPr>
          <a:xfrm flipV="1">
            <a:off x="7338177" y="6133606"/>
            <a:ext cx="1" cy="277253"/>
          </a:xfrm>
          <a:prstGeom prst="line">
            <a:avLst/>
          </a:prstGeom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" name="Picture 20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546" y="1384675"/>
            <a:ext cx="634847" cy="634847"/>
          </a:xfrm>
          <a:prstGeom prst="rect">
            <a:avLst/>
          </a:prstGeom>
        </p:spPr>
      </p:pic>
      <p:pic>
        <p:nvPicPr>
          <p:cNvPr id="207" name="Picture 2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047" y="1384674"/>
            <a:ext cx="634847" cy="634847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9252" y="1387508"/>
            <a:ext cx="634847" cy="634847"/>
          </a:xfrm>
          <a:prstGeom prst="rect">
            <a:avLst/>
          </a:prstGeom>
        </p:spPr>
      </p:pic>
      <p:pic>
        <p:nvPicPr>
          <p:cNvPr id="209" name="Picture 20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7645" y="1385545"/>
            <a:ext cx="634847" cy="634847"/>
          </a:xfrm>
          <a:prstGeom prst="rect">
            <a:avLst/>
          </a:prstGeom>
        </p:spPr>
      </p:pic>
      <p:pic>
        <p:nvPicPr>
          <p:cNvPr id="210" name="Picture 20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7900" y="2958303"/>
            <a:ext cx="781640" cy="842427"/>
          </a:xfrm>
          <a:prstGeom prst="rect">
            <a:avLst/>
          </a:prstGeom>
        </p:spPr>
      </p:pic>
      <p:sp>
        <p:nvSpPr>
          <p:cNvPr id="131" name="Title 1"/>
          <p:cNvSpPr>
            <a:spLocks noGrp="1"/>
          </p:cNvSpPr>
          <p:nvPr>
            <p:ph type="title"/>
            <p:extLst/>
          </p:nvPr>
        </p:nvSpPr>
        <p:spPr>
          <a:xfrm>
            <a:off x="838200" y="153369"/>
            <a:ext cx="10515600" cy="915035"/>
          </a:xfrm>
        </p:spPr>
        <p:txBody>
          <a:bodyPr/>
          <a:lstStyle/>
          <a:p>
            <a:pPr algn="ctr"/>
            <a:r>
              <a:rPr lang="en-US" dirty="0"/>
              <a:t>Network policy deployment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1837748" y="1465817"/>
            <a:ext cx="8366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914400" marR="0" lvl="1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 Cisco APIC, </a:t>
            </a:r>
            <a:r>
              <a:rPr lang="en-US" sz="2800" dirty="0" err="1">
                <a:latin typeface="Helvetica" charset="0"/>
                <a:ea typeface="Helvetica" charset="0"/>
                <a:cs typeface="Helvetica" charset="0"/>
              </a:rPr>
              <a:t>OpenDayLight</a:t>
            </a:r>
            <a:r>
              <a:rPr lang="en-US" sz="2800" dirty="0">
                <a:latin typeface="Helvetica" charset="0"/>
                <a:ea typeface="Helvetica" charset="0"/>
                <a:cs typeface="Helvetica" charset="0"/>
              </a:rPr>
              <a:t>, PGA 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[SIGCOMM’15] 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909144" y="2726248"/>
            <a:ext cx="634326" cy="220208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3924618" y="2720467"/>
            <a:ext cx="634326" cy="220208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 flipH="1">
            <a:off x="6511396" y="2720467"/>
            <a:ext cx="517910" cy="2259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 flipH="1">
            <a:off x="7653420" y="2727370"/>
            <a:ext cx="517910" cy="2259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11522" y="3044376"/>
            <a:ext cx="2662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Policy graph</a:t>
            </a:r>
          </a:p>
        </p:txBody>
      </p:sp>
      <p:cxnSp>
        <p:nvCxnSpPr>
          <p:cNvPr id="156" name="Straight Arrow Connector 155"/>
          <p:cNvCxnSpPr>
            <a:stCxn id="98" idx="2"/>
            <a:endCxn id="115" idx="0"/>
          </p:cNvCxnSpPr>
          <p:nvPr/>
        </p:nvCxnSpPr>
        <p:spPr>
          <a:xfrm>
            <a:off x="6200724" y="3692979"/>
            <a:ext cx="0" cy="50690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B0498DC-2A07-524D-8A41-47B419EE43DA}"/>
              </a:ext>
            </a:extLst>
          </p:cNvPr>
          <p:cNvCxnSpPr>
            <a:cxnSpLocks/>
            <a:endCxn id="23" idx="5"/>
          </p:cNvCxnSpPr>
          <p:nvPr/>
        </p:nvCxnSpPr>
        <p:spPr>
          <a:xfrm flipH="1" flipV="1">
            <a:off x="5171668" y="2421508"/>
            <a:ext cx="950259" cy="536015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tangle 150">
            <a:extLst>
              <a:ext uri="{FF2B5EF4-FFF2-40B4-BE49-F238E27FC236}">
                <a16:creationId xmlns:a16="http://schemas.microsoft.com/office/drawing/2014/main" id="{84F6122C-3343-0045-BD84-5D9E5C9229A3}"/>
              </a:ext>
            </a:extLst>
          </p:cNvPr>
          <p:cNvSpPr/>
          <p:nvPr/>
        </p:nvSpPr>
        <p:spPr>
          <a:xfrm>
            <a:off x="1274618" y="2825634"/>
            <a:ext cx="964276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Policy object</a:t>
            </a:r>
          </a:p>
          <a:p>
            <a:pPr algn="ctr"/>
            <a:r>
              <a:rPr lang="en-US" sz="2400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                      E.g.: Virtual routing and forwarding (VRF), ACL </a:t>
            </a: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3BB2A591-9B2A-C44B-81B5-306CBE07DB51}"/>
              </a:ext>
            </a:extLst>
          </p:cNvPr>
          <p:cNvSpPr txBox="1"/>
          <p:nvPr/>
        </p:nvSpPr>
        <p:spPr>
          <a:xfrm>
            <a:off x="6286134" y="3693828"/>
            <a:ext cx="3265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Per-switch instructions</a:t>
            </a:r>
          </a:p>
        </p:txBody>
      </p: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08A8F33A-4109-E94A-893B-FCE75D5DAA6A}"/>
              </a:ext>
            </a:extLst>
          </p:cNvPr>
          <p:cNvCxnSpPr>
            <a:cxnSpLocks/>
          </p:cNvCxnSpPr>
          <p:nvPr/>
        </p:nvCxnSpPr>
        <p:spPr>
          <a:xfrm flipV="1">
            <a:off x="2292343" y="2566098"/>
            <a:ext cx="1967295" cy="528326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TextBox 160">
            <a:extLst>
              <a:ext uri="{FF2B5EF4-FFF2-40B4-BE49-F238E27FC236}">
                <a16:creationId xmlns:a16="http://schemas.microsoft.com/office/drawing/2014/main" id="{1897EA70-F7AB-6B4D-A5C3-978FB369BC0C}"/>
              </a:ext>
            </a:extLst>
          </p:cNvPr>
          <p:cNvSpPr txBox="1"/>
          <p:nvPr/>
        </p:nvSpPr>
        <p:spPr>
          <a:xfrm>
            <a:off x="8811918" y="4199150"/>
            <a:ext cx="26624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Switch </a:t>
            </a:r>
          </a:p>
          <a:p>
            <a:pPr algn="ctr"/>
            <a:r>
              <a:rPr lang="en-US" sz="2800" dirty="0">
                <a:solidFill>
                  <a:schemeClr val="accent1"/>
                </a:solidFill>
                <a:latin typeface="Helvetica" charset="0"/>
                <a:ea typeface="Helvetica" charset="0"/>
                <a:cs typeface="Helvetica" charset="0"/>
              </a:rPr>
              <a:t>policy graph</a:t>
            </a:r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DA3AA2D5-B96A-6246-AF6A-502387ABD09E}"/>
              </a:ext>
            </a:extLst>
          </p:cNvPr>
          <p:cNvCxnSpPr>
            <a:cxnSpLocks/>
          </p:cNvCxnSpPr>
          <p:nvPr/>
        </p:nvCxnSpPr>
        <p:spPr>
          <a:xfrm flipH="1">
            <a:off x="7813269" y="4442327"/>
            <a:ext cx="1752154" cy="0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102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  <p:bldP spid="64" grpId="0" animBg="1"/>
      <p:bldP spid="65" grpId="0" animBg="1"/>
      <p:bldP spid="66" grpId="0" animBg="1"/>
      <p:bldP spid="67" grpId="0" animBg="1"/>
      <p:bldP spid="68" grpId="0" animBg="1"/>
      <p:bldP spid="98" grpId="0" animBg="1"/>
      <p:bldP spid="114" grpId="0"/>
      <p:bldP spid="115" grpId="0" animBg="1"/>
      <p:bldP spid="174" grpId="0"/>
      <p:bldP spid="175" grpId="0" animBg="1"/>
      <p:bldP spid="191" grpId="0" animBg="1"/>
      <p:bldP spid="196" grpId="0" animBg="1"/>
      <p:bldP spid="201" grpId="0" animBg="1"/>
      <p:bldP spid="134" grpId="0"/>
      <p:bldP spid="18" grpId="0"/>
      <p:bldP spid="18" grpId="1"/>
      <p:bldP spid="151" grpId="0"/>
      <p:bldP spid="151" grpId="1"/>
      <p:bldP spid="159" grpId="0"/>
      <p:bldP spid="161" grpId="0"/>
      <p:bldP spid="161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extLst/>
          </p:nvPr>
        </p:nvSpPr>
        <p:spPr>
          <a:xfrm>
            <a:off x="838200" y="178677"/>
            <a:ext cx="10515600" cy="840826"/>
          </a:xfrm>
        </p:spPr>
        <p:txBody>
          <a:bodyPr>
            <a:normAutofit fontScale="90000"/>
          </a:bodyPr>
          <a:lstStyle/>
          <a:p>
            <a:r>
              <a:rPr lang="en-US" dirty="0"/>
              <a:t>An example of a network policy deployment </a:t>
            </a:r>
            <a:endParaRPr lang="en-US" dirty="0">
              <a:cs typeface="Helvetica"/>
            </a:endParaRPr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EBA9F143-2AA5-5C48-9359-94D8814EAB8C}"/>
              </a:ext>
            </a:extLst>
          </p:cNvPr>
          <p:cNvSpPr/>
          <p:nvPr/>
        </p:nvSpPr>
        <p:spPr>
          <a:xfrm>
            <a:off x="5602319" y="2843310"/>
            <a:ext cx="579566" cy="433897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Arrow Connector 7"/>
          <p:cNvCxnSpPr>
            <a:cxnSpLocks/>
            <a:endCxn id="12" idx="1"/>
          </p:cNvCxnSpPr>
          <p:nvPr/>
        </p:nvCxnSpPr>
        <p:spPr>
          <a:xfrm flipV="1">
            <a:off x="4322252" y="1842642"/>
            <a:ext cx="1059559" cy="2161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>
            <p:extLst/>
          </p:nvPr>
        </p:nvSpPr>
        <p:spPr>
          <a:xfrm>
            <a:off x="3509500" y="2101860"/>
            <a:ext cx="27432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>
                <a:latin typeface="Helvetica"/>
                <a:cs typeface="Helvetica"/>
              </a:rPr>
              <a:t> Port 80 </a:t>
            </a:r>
          </a:p>
          <a:p>
            <a:pPr algn="ctr"/>
            <a:r>
              <a:rPr lang="en-US" sz="2400" dirty="0">
                <a:latin typeface="Helvetica"/>
                <a:cs typeface="Helvetica"/>
              </a:rPr>
              <a:t>allow</a:t>
            </a:r>
          </a:p>
        </p:txBody>
      </p:sp>
      <p:sp>
        <p:nvSpPr>
          <p:cNvPr id="12" name="Rectangle: Rounded Corners 11"/>
          <p:cNvSpPr/>
          <p:nvPr>
            <p:extLst/>
          </p:nvPr>
        </p:nvSpPr>
        <p:spPr>
          <a:xfrm>
            <a:off x="5381811" y="1628407"/>
            <a:ext cx="1216435" cy="42847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G: App</a:t>
            </a:r>
          </a:p>
        </p:txBody>
      </p:sp>
      <p:sp>
        <p:nvSpPr>
          <p:cNvPr id="13" name="Rectangle: Rounded Corners 12"/>
          <p:cNvSpPr/>
          <p:nvPr>
            <p:extLst/>
          </p:nvPr>
        </p:nvSpPr>
        <p:spPr>
          <a:xfrm>
            <a:off x="7663923" y="1613799"/>
            <a:ext cx="1148545" cy="4079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G: DB</a:t>
            </a:r>
          </a:p>
        </p:txBody>
      </p:sp>
      <p:sp>
        <p:nvSpPr>
          <p:cNvPr id="15" name="TextBox 14"/>
          <p:cNvSpPr txBox="1"/>
          <p:nvPr>
            <p:extLst/>
          </p:nvPr>
        </p:nvSpPr>
        <p:spPr>
          <a:xfrm>
            <a:off x="5201381" y="2081748"/>
            <a:ext cx="418406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dirty="0">
                <a:latin typeface="Helvetica"/>
                <a:cs typeface="Helvetica"/>
              </a:rPr>
              <a:t> Port 80 &amp; 700 </a:t>
            </a:r>
          </a:p>
          <a:p>
            <a:pPr algn="ctr"/>
            <a:r>
              <a:rPr lang="en-US" sz="2400" dirty="0">
                <a:latin typeface="Helvetica"/>
                <a:cs typeface="Helvetica"/>
              </a:rPr>
              <a:t>allow</a:t>
            </a: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7F83B193-6BE4-FA4A-A4B3-8B434E63D708}"/>
              </a:ext>
            </a:extLst>
          </p:cNvPr>
          <p:cNvCxnSpPr>
            <a:cxnSpLocks/>
          </p:cNvCxnSpPr>
          <p:nvPr/>
        </p:nvCxnSpPr>
        <p:spPr>
          <a:xfrm flipV="1">
            <a:off x="6598246" y="1842642"/>
            <a:ext cx="1059559" cy="2161"/>
          </a:xfrm>
          <a:prstGeom prst="straightConnector1">
            <a:avLst/>
          </a:prstGeom>
          <a:ln w="5715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: Rounded Corners 11">
            <a:extLst>
              <a:ext uri="{FF2B5EF4-FFF2-40B4-BE49-F238E27FC236}">
                <a16:creationId xmlns:a16="http://schemas.microsoft.com/office/drawing/2014/main" id="{1BCAA5D3-0548-3440-8A1B-B74A3716E3BC}"/>
              </a:ext>
            </a:extLst>
          </p:cNvPr>
          <p:cNvSpPr/>
          <p:nvPr>
            <p:extLst/>
          </p:nvPr>
        </p:nvSpPr>
        <p:spPr>
          <a:xfrm>
            <a:off x="3101785" y="1625396"/>
            <a:ext cx="1216435" cy="42847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G: Web</a:t>
            </a:r>
          </a:p>
        </p:txBody>
      </p:sp>
      <p:sp>
        <p:nvSpPr>
          <p:cNvPr id="105" name="Rectangle: Rounded Corners 3">
            <a:extLst>
              <a:ext uri="{FF2B5EF4-FFF2-40B4-BE49-F238E27FC236}">
                <a16:creationId xmlns:a16="http://schemas.microsoft.com/office/drawing/2014/main" id="{FE3CC29E-2DEB-4649-9835-53AE52C63F41}"/>
              </a:ext>
            </a:extLst>
          </p:cNvPr>
          <p:cNvSpPr/>
          <p:nvPr>
            <p:extLst/>
          </p:nvPr>
        </p:nvSpPr>
        <p:spPr>
          <a:xfrm>
            <a:off x="2510725" y="3433505"/>
            <a:ext cx="6874723" cy="2769697"/>
          </a:xfrm>
          <a:prstGeom prst="round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>
              <a:solidFill>
                <a:srgbClr val="000000"/>
              </a:solidFill>
              <a:latin typeface="Helvetica"/>
              <a:cs typeface="Helvetica"/>
            </a:endParaRPr>
          </a:p>
          <a:p>
            <a:pPr algn="ctr"/>
            <a:endParaRPr lang="en-US" sz="28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52" name="Rectangle: Rounded Corners 51"/>
          <p:cNvSpPr/>
          <p:nvPr>
            <p:extLst/>
          </p:nvPr>
        </p:nvSpPr>
        <p:spPr>
          <a:xfrm>
            <a:off x="2879883" y="5310721"/>
            <a:ext cx="1670050" cy="75477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/>
                <a:cs typeface="Helvetica"/>
              </a:rPr>
              <a:t>Routing: VRF</a:t>
            </a:r>
            <a:r>
              <a:rPr lang="en-US" sz="2400" baseline="-25000" dirty="0">
                <a:solidFill>
                  <a:schemeClr val="bg1"/>
                </a:solidFill>
                <a:latin typeface="Calibri"/>
                <a:cs typeface="Helvetica"/>
              </a:rPr>
              <a:t>1</a:t>
            </a:r>
            <a:endParaRPr lang="en-US" sz="2400" dirty="0">
              <a:solidFill>
                <a:schemeClr val="bg1"/>
              </a:solidFill>
              <a:latin typeface="Calibri"/>
              <a:cs typeface="Helvetica"/>
            </a:endParaRPr>
          </a:p>
        </p:txBody>
      </p:sp>
      <p:sp>
        <p:nvSpPr>
          <p:cNvPr id="56" name="Rectangle: Rounded Corners 55"/>
          <p:cNvSpPr/>
          <p:nvPr>
            <p:extLst/>
          </p:nvPr>
        </p:nvSpPr>
        <p:spPr>
          <a:xfrm>
            <a:off x="5215390" y="5330298"/>
            <a:ext cx="1581150" cy="728926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/>
                <a:cs typeface="Helvetica"/>
              </a:rPr>
              <a:t>ACL: </a:t>
            </a:r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Calibri"/>
                <a:cs typeface="Helvetica"/>
              </a:rPr>
              <a:t>80/Allow</a:t>
            </a:r>
            <a:endParaRPr sz="2400" dirty="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58" name="Rectangle: Rounded Corners 57"/>
          <p:cNvSpPr/>
          <p:nvPr>
            <p:extLst/>
          </p:nvPr>
        </p:nvSpPr>
        <p:spPr>
          <a:xfrm>
            <a:off x="7436837" y="5366256"/>
            <a:ext cx="1589087" cy="699235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Calibri"/>
                <a:cs typeface="Helvetica"/>
              </a:rPr>
              <a:t>ACL: </a:t>
            </a:r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Calibri"/>
                <a:cs typeface="Helvetica"/>
              </a:rPr>
              <a:t>700/Allow</a:t>
            </a:r>
            <a:endParaRPr sz="2400" dirty="0">
              <a:solidFill>
                <a:schemeClr val="bg1"/>
              </a:solidFill>
              <a:latin typeface="Calibri"/>
            </a:endParaRPr>
          </a:p>
        </p:txBody>
      </p:sp>
      <p:cxnSp>
        <p:nvCxnSpPr>
          <p:cNvPr id="60" name="Straight Arrow Connector 59"/>
          <p:cNvCxnSpPr>
            <a:cxnSpLocks/>
            <a:stCxn id="117" idx="2"/>
            <a:endCxn id="52" idx="0"/>
          </p:cNvCxnSpPr>
          <p:nvPr/>
        </p:nvCxnSpPr>
        <p:spPr>
          <a:xfrm>
            <a:off x="3703189" y="4329134"/>
            <a:ext cx="11719" cy="981587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cxnSpLocks/>
            <a:stCxn id="115" idx="2"/>
          </p:cNvCxnSpPr>
          <p:nvPr/>
        </p:nvCxnSpPr>
        <p:spPr>
          <a:xfrm flipH="1">
            <a:off x="3802493" y="4332145"/>
            <a:ext cx="2180722" cy="934146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cxnSpLocks/>
          </p:cNvCxnSpPr>
          <p:nvPr/>
        </p:nvCxnSpPr>
        <p:spPr>
          <a:xfrm flipH="1">
            <a:off x="4125572" y="4303735"/>
            <a:ext cx="4112626" cy="962556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cxnSpLocks/>
            <a:stCxn id="117" idx="2"/>
          </p:cNvCxnSpPr>
          <p:nvPr/>
        </p:nvCxnSpPr>
        <p:spPr>
          <a:xfrm>
            <a:off x="3703189" y="4329134"/>
            <a:ext cx="2223675" cy="981587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cxnSpLocks/>
            <a:stCxn id="115" idx="2"/>
            <a:endCxn id="56" idx="0"/>
          </p:cNvCxnSpPr>
          <p:nvPr/>
        </p:nvCxnSpPr>
        <p:spPr>
          <a:xfrm>
            <a:off x="5983215" y="4332145"/>
            <a:ext cx="22750" cy="998153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cxnSpLocks/>
            <a:stCxn id="115" idx="2"/>
          </p:cNvCxnSpPr>
          <p:nvPr/>
        </p:nvCxnSpPr>
        <p:spPr>
          <a:xfrm>
            <a:off x="5983215" y="4332145"/>
            <a:ext cx="2169065" cy="1017549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cxnSpLocks/>
            <a:stCxn id="116" idx="2"/>
            <a:endCxn id="58" idx="0"/>
          </p:cNvCxnSpPr>
          <p:nvPr/>
        </p:nvCxnSpPr>
        <p:spPr>
          <a:xfrm flipH="1">
            <a:off x="8231381" y="4297028"/>
            <a:ext cx="1" cy="1069228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: Rounded Corners 11">
            <a:extLst>
              <a:ext uri="{FF2B5EF4-FFF2-40B4-BE49-F238E27FC236}">
                <a16:creationId xmlns:a16="http://schemas.microsoft.com/office/drawing/2014/main" id="{0B717802-7D4F-2040-942F-1C0ADCA9B79D}"/>
              </a:ext>
            </a:extLst>
          </p:cNvPr>
          <p:cNvSpPr/>
          <p:nvPr>
            <p:extLst/>
          </p:nvPr>
        </p:nvSpPr>
        <p:spPr>
          <a:xfrm>
            <a:off x="5374997" y="3903675"/>
            <a:ext cx="1216435" cy="42847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G: App</a:t>
            </a:r>
          </a:p>
        </p:txBody>
      </p:sp>
      <p:sp>
        <p:nvSpPr>
          <p:cNvPr id="116" name="Rectangle: Rounded Corners 12">
            <a:extLst>
              <a:ext uri="{FF2B5EF4-FFF2-40B4-BE49-F238E27FC236}">
                <a16:creationId xmlns:a16="http://schemas.microsoft.com/office/drawing/2014/main" id="{B74AEC02-C6EF-D542-BD0D-DB4CE04A2519}"/>
              </a:ext>
            </a:extLst>
          </p:cNvPr>
          <p:cNvSpPr/>
          <p:nvPr>
            <p:extLst/>
          </p:nvPr>
        </p:nvSpPr>
        <p:spPr>
          <a:xfrm>
            <a:off x="7657109" y="3889067"/>
            <a:ext cx="1148545" cy="40796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G: DB</a:t>
            </a:r>
          </a:p>
        </p:txBody>
      </p:sp>
      <p:sp>
        <p:nvSpPr>
          <p:cNvPr id="117" name="Rectangle: Rounded Corners 11">
            <a:extLst>
              <a:ext uri="{FF2B5EF4-FFF2-40B4-BE49-F238E27FC236}">
                <a16:creationId xmlns:a16="http://schemas.microsoft.com/office/drawing/2014/main" id="{1EE7D656-42DD-F64C-9CBB-D3288B417C70}"/>
              </a:ext>
            </a:extLst>
          </p:cNvPr>
          <p:cNvSpPr/>
          <p:nvPr>
            <p:extLst/>
          </p:nvPr>
        </p:nvSpPr>
        <p:spPr>
          <a:xfrm>
            <a:off x="3094971" y="3900664"/>
            <a:ext cx="1216435" cy="42847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G: Web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77B7A68-B8DF-5443-B7F1-3DD99DBBAF03}"/>
              </a:ext>
            </a:extLst>
          </p:cNvPr>
          <p:cNvSpPr/>
          <p:nvPr/>
        </p:nvSpPr>
        <p:spPr>
          <a:xfrm>
            <a:off x="1545472" y="3747454"/>
            <a:ext cx="1261885" cy="83099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Helvetica"/>
              </a:rPr>
              <a:t>Group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Helvetica"/>
              </a:rPr>
              <a:t>of hosts</a:t>
            </a:r>
            <a:endParaRPr lang="en-US" sz="2400" dirty="0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40F63E4C-3B99-6E4A-97A1-B592D015A88D}"/>
              </a:ext>
            </a:extLst>
          </p:cNvPr>
          <p:cNvSpPr/>
          <p:nvPr/>
        </p:nvSpPr>
        <p:spPr>
          <a:xfrm>
            <a:off x="1487533" y="5266291"/>
            <a:ext cx="1160894" cy="83099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Helvetica"/>
              </a:rPr>
              <a:t>Policy </a:t>
            </a:r>
          </a:p>
          <a:p>
            <a:pPr algn="ctr"/>
            <a:r>
              <a:rPr lang="en-US" sz="2400" dirty="0">
                <a:solidFill>
                  <a:srgbClr val="000000"/>
                </a:solidFill>
                <a:latin typeface="Helvetica"/>
              </a:rPr>
              <a:t>objects</a:t>
            </a:r>
            <a:endParaRPr lang="en-US" sz="2400" dirty="0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EA23FD70-00DB-7E4D-8A8E-15A1B0339FC2}"/>
              </a:ext>
            </a:extLst>
          </p:cNvPr>
          <p:cNvSpPr/>
          <p:nvPr/>
        </p:nvSpPr>
        <p:spPr>
          <a:xfrm>
            <a:off x="5101389" y="3427805"/>
            <a:ext cx="18806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Helvetica"/>
                <a:cs typeface="Helvetica"/>
              </a:rPr>
              <a:t>Policy graph</a:t>
            </a:r>
          </a:p>
        </p:txBody>
      </p: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DE121257-C6C5-3B4D-BEB2-DF077922A324}"/>
              </a:ext>
            </a:extLst>
          </p:cNvPr>
          <p:cNvCxnSpPr>
            <a:cxnSpLocks/>
            <a:stCxn id="116" idx="2"/>
          </p:cNvCxnSpPr>
          <p:nvPr/>
        </p:nvCxnSpPr>
        <p:spPr>
          <a:xfrm flipH="1">
            <a:off x="6127668" y="4297028"/>
            <a:ext cx="2103714" cy="1013693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>
            <a:extLst>
              <a:ext uri="{FF2B5EF4-FFF2-40B4-BE49-F238E27FC236}">
                <a16:creationId xmlns:a16="http://schemas.microsoft.com/office/drawing/2014/main" id="{562BA45B-DDEF-4749-8A37-217201B6E735}"/>
              </a:ext>
            </a:extLst>
          </p:cNvPr>
          <p:cNvCxnSpPr>
            <a:cxnSpLocks/>
          </p:cNvCxnSpPr>
          <p:nvPr/>
        </p:nvCxnSpPr>
        <p:spPr>
          <a:xfrm flipV="1">
            <a:off x="2510725" y="2101861"/>
            <a:ext cx="584246" cy="357560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Rectangle 156">
            <a:extLst>
              <a:ext uri="{FF2B5EF4-FFF2-40B4-BE49-F238E27FC236}">
                <a16:creationId xmlns:a16="http://schemas.microsoft.com/office/drawing/2014/main" id="{AB0DD30E-C661-354A-9337-4DB473E1E7A9}"/>
              </a:ext>
            </a:extLst>
          </p:cNvPr>
          <p:cNvSpPr/>
          <p:nvPr/>
        </p:nvSpPr>
        <p:spPr>
          <a:xfrm>
            <a:off x="646386" y="2228617"/>
            <a:ext cx="19211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Helvetica" pitchFamily="2" charset="0"/>
              </a:rPr>
              <a:t>Group of web hosts</a:t>
            </a:r>
          </a:p>
        </p:txBody>
      </p: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186C159B-2CE2-0C45-976C-C9151AFC407F}"/>
              </a:ext>
            </a:extLst>
          </p:cNvPr>
          <p:cNvCxnSpPr>
            <a:cxnSpLocks/>
          </p:cNvCxnSpPr>
          <p:nvPr/>
        </p:nvCxnSpPr>
        <p:spPr>
          <a:xfrm flipH="1" flipV="1">
            <a:off x="6591432" y="2061636"/>
            <a:ext cx="643396" cy="389814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Rectangle 161">
            <a:extLst>
              <a:ext uri="{FF2B5EF4-FFF2-40B4-BE49-F238E27FC236}">
                <a16:creationId xmlns:a16="http://schemas.microsoft.com/office/drawing/2014/main" id="{771BEA10-78A9-9F43-919A-5CF56ED90D08}"/>
              </a:ext>
            </a:extLst>
          </p:cNvPr>
          <p:cNvSpPr/>
          <p:nvPr/>
        </p:nvSpPr>
        <p:spPr>
          <a:xfrm>
            <a:off x="7077974" y="2219090"/>
            <a:ext cx="19211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Helvetica" pitchFamily="2" charset="0"/>
              </a:rPr>
              <a:t>Group of App hosts</a:t>
            </a:r>
          </a:p>
        </p:txBody>
      </p:sp>
    </p:spTree>
    <p:extLst>
      <p:ext uri="{BB962C8B-B14F-4D97-AF65-F5344CB8AC3E}">
        <p14:creationId xmlns:p14="http://schemas.microsoft.com/office/powerpoint/2010/main" val="421449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13" grpId="0" animBg="1"/>
      <p:bldP spid="15" grpId="0"/>
      <p:bldP spid="105" grpId="0" animBg="1"/>
      <p:bldP spid="52" grpId="0" animBg="1"/>
      <p:bldP spid="56" grpId="0" animBg="1"/>
      <p:bldP spid="58" grpId="0" animBg="1"/>
      <p:bldP spid="115" grpId="0" animBg="1"/>
      <p:bldP spid="116" grpId="0" animBg="1"/>
      <p:bldP spid="117" grpId="0" animBg="1"/>
      <p:bldP spid="143" grpId="0" animBg="1"/>
      <p:bldP spid="144" grpId="0" animBg="1"/>
      <p:bldP spid="148" grpId="0"/>
      <p:bldP spid="157" grpId="0"/>
      <p:bldP spid="16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extLst/>
          </p:nvPr>
        </p:nvSpPr>
        <p:spPr>
          <a:xfrm>
            <a:off x="838200" y="178677"/>
            <a:ext cx="10515600" cy="840826"/>
          </a:xfrm>
        </p:spPr>
        <p:txBody>
          <a:bodyPr>
            <a:normAutofit fontScale="90000"/>
          </a:bodyPr>
          <a:lstStyle/>
          <a:p>
            <a:r>
              <a:rPr lang="en-US" dirty="0"/>
              <a:t>An example of a network policy deployment </a:t>
            </a:r>
            <a:endParaRPr lang="en-US" dirty="0">
              <a:cs typeface="Helvetic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3FA3BB-EDAB-2C4E-B710-229EDA7256E4}"/>
              </a:ext>
            </a:extLst>
          </p:cNvPr>
          <p:cNvSpPr/>
          <p:nvPr/>
        </p:nvSpPr>
        <p:spPr>
          <a:xfrm>
            <a:off x="933582" y="1776813"/>
            <a:ext cx="212590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latin typeface="Helvetica"/>
                <a:cs typeface="Helvetica"/>
              </a:rPr>
              <a:t>Controller </a:t>
            </a:r>
          </a:p>
          <a:p>
            <a:pPr algn="ctr"/>
            <a:r>
              <a:rPr lang="en-US" sz="2800" dirty="0">
                <a:solidFill>
                  <a:srgbClr val="000000"/>
                </a:solidFill>
                <a:latin typeface="Helvetica"/>
                <a:cs typeface="Helvetica"/>
              </a:rPr>
              <a:t>policy graph</a:t>
            </a:r>
          </a:p>
        </p:txBody>
      </p:sp>
      <p:sp>
        <p:nvSpPr>
          <p:cNvPr id="32" name="Arrow: Down 2">
            <a:extLst>
              <a:ext uri="{FF2B5EF4-FFF2-40B4-BE49-F238E27FC236}">
                <a16:creationId xmlns:a16="http://schemas.microsoft.com/office/drawing/2014/main" id="{E79AC907-2CEB-514A-86A3-0694E786DADC}"/>
              </a:ext>
            </a:extLst>
          </p:cNvPr>
          <p:cNvSpPr/>
          <p:nvPr/>
        </p:nvSpPr>
        <p:spPr>
          <a:xfrm rot="18928534">
            <a:off x="7081928" y="3041848"/>
            <a:ext cx="563562" cy="743798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Down 34">
            <a:extLst>
              <a:ext uri="{FF2B5EF4-FFF2-40B4-BE49-F238E27FC236}">
                <a16:creationId xmlns:a16="http://schemas.microsoft.com/office/drawing/2014/main" id="{EAE39F40-00F7-C54D-A5AD-148514B228C8}"/>
              </a:ext>
            </a:extLst>
          </p:cNvPr>
          <p:cNvSpPr/>
          <p:nvPr/>
        </p:nvSpPr>
        <p:spPr>
          <a:xfrm rot="2986047">
            <a:off x="4175038" y="3042429"/>
            <a:ext cx="563562" cy="733522"/>
          </a:xfrm>
          <a:prstGeom prst="downArrow">
            <a:avLst>
              <a:gd name="adj1" fmla="val 46780"/>
              <a:gd name="adj2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6">
            <a:extLst>
              <a:ext uri="{FF2B5EF4-FFF2-40B4-BE49-F238E27FC236}">
                <a16:creationId xmlns:a16="http://schemas.microsoft.com/office/drawing/2014/main" id="{A7BE82E7-172C-624D-A191-C5E7E2E8F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5239" y="3807896"/>
            <a:ext cx="618187" cy="404195"/>
          </a:xfrm>
          <a:prstGeom prst="rect">
            <a:avLst/>
          </a:prstGeom>
        </p:spPr>
      </p:pic>
      <p:pic>
        <p:nvPicPr>
          <p:cNvPr id="37" name="Picture 6">
            <a:extLst>
              <a:ext uri="{FF2B5EF4-FFF2-40B4-BE49-F238E27FC236}">
                <a16:creationId xmlns:a16="http://schemas.microsoft.com/office/drawing/2014/main" id="{F95E124F-2DAE-8A4A-BEA6-956C7CF3E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0386" y="3807896"/>
            <a:ext cx="618187" cy="404195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30D0882F-6A50-C041-8FB6-88B50C1DC956}"/>
              </a:ext>
            </a:extLst>
          </p:cNvPr>
          <p:cNvSpPr/>
          <p:nvPr/>
        </p:nvSpPr>
        <p:spPr>
          <a:xfrm>
            <a:off x="696380" y="3742323"/>
            <a:ext cx="288893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latin typeface="Helvetica"/>
                <a:cs typeface="Helvetica"/>
              </a:rPr>
              <a:t>sw</a:t>
            </a:r>
            <a:r>
              <a:rPr lang="en-US" sz="2800" baseline="-25000" dirty="0">
                <a:solidFill>
                  <a:srgbClr val="000000"/>
                </a:solidFill>
                <a:latin typeface="Helvetica"/>
                <a:cs typeface="Helvetica"/>
              </a:rPr>
              <a:t>1 </a:t>
            </a:r>
            <a:r>
              <a:rPr lang="en-US" sz="2800" dirty="0">
                <a:solidFill>
                  <a:srgbClr val="000000"/>
                </a:solidFill>
                <a:latin typeface="Helvetica"/>
                <a:cs typeface="Helvetica"/>
              </a:rPr>
              <a:t>policy graph</a:t>
            </a:r>
            <a:r>
              <a:rPr lang="en-US" sz="2800" baseline="-25000" dirty="0">
                <a:solidFill>
                  <a:srgbClr val="000000"/>
                </a:solidFill>
                <a:latin typeface="Helvetica"/>
                <a:cs typeface="Helvetica"/>
              </a:rPr>
              <a:t> </a:t>
            </a:r>
            <a:endParaRPr lang="en-US" sz="28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0F3B9-4958-F741-AEB2-1C5D3414E2A4}"/>
              </a:ext>
            </a:extLst>
          </p:cNvPr>
          <p:cNvSpPr/>
          <p:nvPr/>
        </p:nvSpPr>
        <p:spPr>
          <a:xfrm>
            <a:off x="8563227" y="3752171"/>
            <a:ext cx="288893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latin typeface="Helvetica"/>
                <a:cs typeface="Helvetica"/>
              </a:rPr>
              <a:t>sw</a:t>
            </a:r>
            <a:r>
              <a:rPr lang="en-US" sz="2800" baseline="-25000" dirty="0">
                <a:solidFill>
                  <a:srgbClr val="000000"/>
                </a:solidFill>
                <a:latin typeface="Helvetica"/>
                <a:cs typeface="Helvetica"/>
              </a:rPr>
              <a:t>2 </a:t>
            </a:r>
            <a:r>
              <a:rPr lang="en-US" sz="2800" dirty="0">
                <a:solidFill>
                  <a:srgbClr val="000000"/>
                </a:solidFill>
                <a:latin typeface="Helvetica"/>
                <a:cs typeface="Helvetica"/>
              </a:rPr>
              <a:t>policy graph</a:t>
            </a:r>
            <a:r>
              <a:rPr lang="en-US" sz="2800" baseline="-25000" dirty="0">
                <a:solidFill>
                  <a:srgbClr val="000000"/>
                </a:solidFill>
                <a:latin typeface="Helvetica"/>
                <a:cs typeface="Helvetica"/>
              </a:rPr>
              <a:t> </a:t>
            </a:r>
            <a:endParaRPr lang="en-US" sz="28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14A97E5A-CBDA-244B-A86C-A5E6602BECC4}"/>
              </a:ext>
            </a:extLst>
          </p:cNvPr>
          <p:cNvGrpSpPr/>
          <p:nvPr/>
        </p:nvGrpSpPr>
        <p:grpSpPr>
          <a:xfrm>
            <a:off x="3134287" y="1303356"/>
            <a:ext cx="5923425" cy="1719761"/>
            <a:chOff x="2658638" y="1019503"/>
            <a:chExt cx="6874723" cy="2476859"/>
          </a:xfrm>
        </p:grpSpPr>
        <p:sp>
          <p:nvSpPr>
            <p:cNvPr id="105" name="Rectangle: Rounded Corners 3">
              <a:extLst>
                <a:ext uri="{FF2B5EF4-FFF2-40B4-BE49-F238E27FC236}">
                  <a16:creationId xmlns:a16="http://schemas.microsoft.com/office/drawing/2014/main" id="{FE3CC29E-2DEB-4649-9835-53AE52C63F41}"/>
                </a:ext>
              </a:extLst>
            </p:cNvPr>
            <p:cNvSpPr/>
            <p:nvPr>
              <p:extLst/>
            </p:nvPr>
          </p:nvSpPr>
          <p:spPr>
            <a:xfrm>
              <a:off x="2658638" y="1019503"/>
              <a:ext cx="6874723" cy="2476859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solidFill>
                  <a:srgbClr val="000000"/>
                </a:solidFill>
                <a:latin typeface="Helvetica"/>
                <a:cs typeface="Helvetica"/>
              </a:endParaRPr>
            </a:p>
            <a:p>
              <a:pPr algn="ctr"/>
              <a:endParaRPr lang="en-US" sz="2800" dirty="0">
                <a:solidFill>
                  <a:srgbClr val="000000"/>
                </a:solidFill>
                <a:latin typeface="Helvetica"/>
                <a:cs typeface="Helvetica"/>
              </a:endParaRPr>
            </a:p>
          </p:txBody>
        </p:sp>
        <p:sp>
          <p:nvSpPr>
            <p:cNvPr id="52" name="Rectangle: Rounded Corners 51"/>
            <p:cNvSpPr/>
            <p:nvPr>
              <p:extLst/>
            </p:nvPr>
          </p:nvSpPr>
          <p:spPr>
            <a:xfrm>
              <a:off x="3027796" y="2603880"/>
              <a:ext cx="1670050" cy="808352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Routing: VRF</a:t>
              </a:r>
              <a:r>
                <a:rPr lang="en-US" sz="2000" baseline="-25000" dirty="0">
                  <a:solidFill>
                    <a:schemeClr val="bg1"/>
                  </a:solidFill>
                  <a:latin typeface="Calibri"/>
                  <a:cs typeface="Helvetica"/>
                </a:rPr>
                <a:t>1</a:t>
              </a:r>
              <a:endParaRPr lang="en-US" sz="2000" dirty="0">
                <a:solidFill>
                  <a:schemeClr val="bg1"/>
                </a:solidFill>
                <a:latin typeface="Calibri"/>
                <a:cs typeface="Helvetica"/>
              </a:endParaRPr>
            </a:p>
          </p:txBody>
        </p:sp>
        <p:sp>
          <p:nvSpPr>
            <p:cNvPr id="56" name="Rectangle: Rounded Corners 55"/>
            <p:cNvSpPr/>
            <p:nvPr>
              <p:extLst/>
            </p:nvPr>
          </p:nvSpPr>
          <p:spPr>
            <a:xfrm>
              <a:off x="5363303" y="2623456"/>
              <a:ext cx="1581149" cy="788775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ACL: 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80/Allow</a:t>
              </a:r>
              <a:endParaRPr sz="20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58" name="Rectangle: Rounded Corners 57"/>
            <p:cNvSpPr/>
            <p:nvPr>
              <p:extLst/>
            </p:nvPr>
          </p:nvSpPr>
          <p:spPr>
            <a:xfrm>
              <a:off x="7584750" y="2659414"/>
              <a:ext cx="1589087" cy="752815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ACL: 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700/Allow</a:t>
              </a:r>
              <a:endParaRPr sz="2000" dirty="0">
                <a:solidFill>
                  <a:schemeClr val="bg1"/>
                </a:solidFill>
                <a:latin typeface="Calibri"/>
              </a:endParaRPr>
            </a:p>
          </p:txBody>
        </p:sp>
        <p:cxnSp>
          <p:nvCxnSpPr>
            <p:cNvPr id="60" name="Straight Arrow Connector 59"/>
            <p:cNvCxnSpPr>
              <a:cxnSpLocks/>
              <a:stCxn id="117" idx="2"/>
              <a:endCxn id="52" idx="0"/>
            </p:cNvCxnSpPr>
            <p:nvPr/>
          </p:nvCxnSpPr>
          <p:spPr>
            <a:xfrm>
              <a:off x="3851102" y="1622294"/>
              <a:ext cx="11720" cy="981586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>
              <a:cxnSpLocks/>
              <a:stCxn id="115" idx="2"/>
            </p:cNvCxnSpPr>
            <p:nvPr/>
          </p:nvCxnSpPr>
          <p:spPr>
            <a:xfrm flipH="1">
              <a:off x="3950406" y="1625305"/>
              <a:ext cx="2180722" cy="934146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cxnSpLocks/>
            </p:cNvCxnSpPr>
            <p:nvPr/>
          </p:nvCxnSpPr>
          <p:spPr>
            <a:xfrm flipH="1">
              <a:off x="4273485" y="1596895"/>
              <a:ext cx="4112626" cy="962556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cxnSpLocks/>
              <a:stCxn id="117" idx="2"/>
            </p:cNvCxnSpPr>
            <p:nvPr/>
          </p:nvCxnSpPr>
          <p:spPr>
            <a:xfrm>
              <a:off x="3851102" y="1622294"/>
              <a:ext cx="2223675" cy="981587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/>
            <p:cNvCxnSpPr>
              <a:cxnSpLocks/>
              <a:stCxn id="115" idx="2"/>
              <a:endCxn id="56" idx="0"/>
            </p:cNvCxnSpPr>
            <p:nvPr/>
          </p:nvCxnSpPr>
          <p:spPr>
            <a:xfrm>
              <a:off x="6131128" y="1625304"/>
              <a:ext cx="22750" cy="998152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cxnSpLocks/>
              <a:stCxn id="115" idx="2"/>
            </p:cNvCxnSpPr>
            <p:nvPr/>
          </p:nvCxnSpPr>
          <p:spPr>
            <a:xfrm>
              <a:off x="6131128" y="1625304"/>
              <a:ext cx="2169065" cy="1017549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Arrow Connector 84"/>
            <p:cNvCxnSpPr>
              <a:cxnSpLocks/>
              <a:stCxn id="116" idx="2"/>
              <a:endCxn id="58" idx="0"/>
            </p:cNvCxnSpPr>
            <p:nvPr/>
          </p:nvCxnSpPr>
          <p:spPr>
            <a:xfrm flipH="1">
              <a:off x="8379294" y="1590187"/>
              <a:ext cx="1" cy="1069227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Rectangle: Rounded Corners 11">
              <a:extLst>
                <a:ext uri="{FF2B5EF4-FFF2-40B4-BE49-F238E27FC236}">
                  <a16:creationId xmlns:a16="http://schemas.microsoft.com/office/drawing/2014/main" id="{0B717802-7D4F-2040-942F-1C0ADCA9B79D}"/>
                </a:ext>
              </a:extLst>
            </p:cNvPr>
            <p:cNvSpPr/>
            <p:nvPr>
              <p:extLst/>
            </p:nvPr>
          </p:nvSpPr>
          <p:spPr>
            <a:xfrm>
              <a:off x="5522910" y="1196835"/>
              <a:ext cx="1216435" cy="42847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G: App</a:t>
              </a:r>
            </a:p>
          </p:txBody>
        </p:sp>
        <p:sp>
          <p:nvSpPr>
            <p:cNvPr id="116" name="Rectangle: Rounded Corners 12">
              <a:extLst>
                <a:ext uri="{FF2B5EF4-FFF2-40B4-BE49-F238E27FC236}">
                  <a16:creationId xmlns:a16="http://schemas.microsoft.com/office/drawing/2014/main" id="{B74AEC02-C6EF-D542-BD0D-DB4CE04A2519}"/>
                </a:ext>
              </a:extLst>
            </p:cNvPr>
            <p:cNvSpPr/>
            <p:nvPr>
              <p:extLst/>
            </p:nvPr>
          </p:nvSpPr>
          <p:spPr>
            <a:xfrm>
              <a:off x="7805022" y="1182227"/>
              <a:ext cx="1148545" cy="407961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G: DB</a:t>
              </a:r>
            </a:p>
          </p:txBody>
        </p:sp>
        <p:sp>
          <p:nvSpPr>
            <p:cNvPr id="117" name="Rectangle: Rounded Corners 11">
              <a:extLst>
                <a:ext uri="{FF2B5EF4-FFF2-40B4-BE49-F238E27FC236}">
                  <a16:creationId xmlns:a16="http://schemas.microsoft.com/office/drawing/2014/main" id="{1EE7D656-42DD-F64C-9CBB-D3288B417C70}"/>
                </a:ext>
              </a:extLst>
            </p:cNvPr>
            <p:cNvSpPr/>
            <p:nvPr>
              <p:extLst/>
            </p:nvPr>
          </p:nvSpPr>
          <p:spPr>
            <a:xfrm>
              <a:off x="3242884" y="1193824"/>
              <a:ext cx="1216435" cy="42847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G: Web</a:t>
              </a:r>
            </a:p>
          </p:txBody>
        </p: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8AAAAAD9-C8DE-144A-97BE-E5CFE929A098}"/>
                </a:ext>
              </a:extLst>
            </p:cNvPr>
            <p:cNvCxnSpPr>
              <a:cxnSpLocks/>
              <a:stCxn id="116" idx="2"/>
            </p:cNvCxnSpPr>
            <p:nvPr/>
          </p:nvCxnSpPr>
          <p:spPr>
            <a:xfrm flipH="1">
              <a:off x="6282047" y="1590188"/>
              <a:ext cx="2097248" cy="1013693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A67F3563-23F4-7A4E-86E9-02CF3F845054}"/>
              </a:ext>
            </a:extLst>
          </p:cNvPr>
          <p:cNvGrpSpPr/>
          <p:nvPr/>
        </p:nvGrpSpPr>
        <p:grpSpPr>
          <a:xfrm>
            <a:off x="1116958" y="4323500"/>
            <a:ext cx="3359307" cy="1587267"/>
            <a:chOff x="1460685" y="4691917"/>
            <a:chExt cx="3902618" cy="1993892"/>
          </a:xfrm>
        </p:grpSpPr>
        <p:sp>
          <p:nvSpPr>
            <p:cNvPr id="54" name="Rectangle: Rounded Corners 3">
              <a:extLst>
                <a:ext uri="{FF2B5EF4-FFF2-40B4-BE49-F238E27FC236}">
                  <a16:creationId xmlns:a16="http://schemas.microsoft.com/office/drawing/2014/main" id="{C7DCD5B5-3939-6E49-8C33-E4355FB444E4}"/>
                </a:ext>
              </a:extLst>
            </p:cNvPr>
            <p:cNvSpPr/>
            <p:nvPr>
              <p:extLst/>
            </p:nvPr>
          </p:nvSpPr>
          <p:spPr>
            <a:xfrm>
              <a:off x="1460685" y="4691917"/>
              <a:ext cx="3902618" cy="1993892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 dirty="0">
                <a:solidFill>
                  <a:srgbClr val="000000"/>
                </a:solidFill>
                <a:latin typeface="Helvetica"/>
                <a:cs typeface="Helvetica"/>
              </a:endParaRPr>
            </a:p>
            <a:p>
              <a:pPr algn="ctr"/>
              <a:endParaRPr lang="en-US" sz="2000" dirty="0">
                <a:solidFill>
                  <a:srgbClr val="000000"/>
                </a:solidFill>
                <a:latin typeface="Helvetica"/>
                <a:cs typeface="Helvetica"/>
              </a:endParaRPr>
            </a:p>
          </p:txBody>
        </p:sp>
        <p:sp>
          <p:nvSpPr>
            <p:cNvPr id="42" name="Rectangle: Rounded Corners 51">
              <a:extLst>
                <a:ext uri="{FF2B5EF4-FFF2-40B4-BE49-F238E27FC236}">
                  <a16:creationId xmlns:a16="http://schemas.microsoft.com/office/drawing/2014/main" id="{EF19AB5E-C494-D849-A805-5B763AB7D25B}"/>
                </a:ext>
              </a:extLst>
            </p:cNvPr>
            <p:cNvSpPr/>
            <p:nvPr>
              <p:extLst/>
            </p:nvPr>
          </p:nvSpPr>
          <p:spPr>
            <a:xfrm>
              <a:off x="1614898" y="5836340"/>
              <a:ext cx="1670050" cy="728926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Routing: VRF</a:t>
              </a:r>
              <a:r>
                <a:rPr lang="en-US" sz="2000" baseline="-25000" dirty="0">
                  <a:solidFill>
                    <a:schemeClr val="bg1"/>
                  </a:solidFill>
                  <a:latin typeface="Calibri"/>
                  <a:cs typeface="Helvetica"/>
                </a:rPr>
                <a:t>1</a:t>
              </a:r>
              <a:endParaRPr lang="en-US" sz="2000" dirty="0">
                <a:solidFill>
                  <a:schemeClr val="bg1"/>
                </a:solidFill>
                <a:latin typeface="Calibri"/>
                <a:cs typeface="Helvetica"/>
              </a:endParaRPr>
            </a:p>
          </p:txBody>
        </p:sp>
        <p:sp>
          <p:nvSpPr>
            <p:cNvPr id="43" name="Rectangle: Rounded Corners 55">
              <a:extLst>
                <a:ext uri="{FF2B5EF4-FFF2-40B4-BE49-F238E27FC236}">
                  <a16:creationId xmlns:a16="http://schemas.microsoft.com/office/drawing/2014/main" id="{0B363D04-FC2F-0F4D-B3A7-A7278307A6D6}"/>
                </a:ext>
              </a:extLst>
            </p:cNvPr>
            <p:cNvSpPr/>
            <p:nvPr>
              <p:extLst/>
            </p:nvPr>
          </p:nvSpPr>
          <p:spPr>
            <a:xfrm>
              <a:off x="3641974" y="5852486"/>
              <a:ext cx="1581150" cy="728926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ACL: 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80/Allow</a:t>
              </a:r>
              <a:endParaRPr sz="20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48" name="Rectangle: Rounded Corners 11">
              <a:extLst>
                <a:ext uri="{FF2B5EF4-FFF2-40B4-BE49-F238E27FC236}">
                  <a16:creationId xmlns:a16="http://schemas.microsoft.com/office/drawing/2014/main" id="{8AF25DCD-4EDF-3747-A9FA-D2A9058D1054}"/>
                </a:ext>
              </a:extLst>
            </p:cNvPr>
            <p:cNvSpPr/>
            <p:nvPr>
              <p:extLst/>
            </p:nvPr>
          </p:nvSpPr>
          <p:spPr>
            <a:xfrm>
              <a:off x="3824332" y="4792280"/>
              <a:ext cx="1216435" cy="42847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G: App</a:t>
              </a:r>
            </a:p>
          </p:txBody>
        </p:sp>
        <p:sp>
          <p:nvSpPr>
            <p:cNvPr id="49" name="Rectangle: Rounded Corners 11">
              <a:extLst>
                <a:ext uri="{FF2B5EF4-FFF2-40B4-BE49-F238E27FC236}">
                  <a16:creationId xmlns:a16="http://schemas.microsoft.com/office/drawing/2014/main" id="{CF9F53A0-63E3-8D45-B413-B4AF7AA62A10}"/>
                </a:ext>
              </a:extLst>
            </p:cNvPr>
            <p:cNvSpPr/>
            <p:nvPr>
              <p:extLst/>
            </p:nvPr>
          </p:nvSpPr>
          <p:spPr>
            <a:xfrm>
              <a:off x="1841706" y="4792280"/>
              <a:ext cx="1216435" cy="42847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G: Web</a:t>
              </a: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1D1B58B7-A61B-8F4C-946F-B9A9A8489CD1}"/>
                </a:ext>
              </a:extLst>
            </p:cNvPr>
            <p:cNvCxnSpPr>
              <a:cxnSpLocks/>
              <a:stCxn id="49" idx="2"/>
              <a:endCxn id="42" idx="0"/>
            </p:cNvCxnSpPr>
            <p:nvPr/>
          </p:nvCxnSpPr>
          <p:spPr>
            <a:xfrm flipH="1">
              <a:off x="2449923" y="5220750"/>
              <a:ext cx="1" cy="615590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C3633CF1-5513-0B4C-BBD1-4A9B65912134}"/>
                </a:ext>
              </a:extLst>
            </p:cNvPr>
            <p:cNvCxnSpPr>
              <a:cxnSpLocks/>
              <a:stCxn id="48" idx="2"/>
            </p:cNvCxnSpPr>
            <p:nvPr/>
          </p:nvCxnSpPr>
          <p:spPr>
            <a:xfrm flipH="1">
              <a:off x="2580143" y="5220750"/>
              <a:ext cx="1852407" cy="567350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E60DC283-9255-3446-8581-C329EEE7AB62}"/>
                </a:ext>
              </a:extLst>
            </p:cNvPr>
            <p:cNvCxnSpPr>
              <a:cxnSpLocks/>
              <a:stCxn id="49" idx="2"/>
            </p:cNvCxnSpPr>
            <p:nvPr/>
          </p:nvCxnSpPr>
          <p:spPr>
            <a:xfrm>
              <a:off x="2449924" y="5220750"/>
              <a:ext cx="1916050" cy="615590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AE13C7D5-15A9-3C42-9806-54E24C2BA756}"/>
                </a:ext>
              </a:extLst>
            </p:cNvPr>
            <p:cNvCxnSpPr>
              <a:cxnSpLocks/>
              <a:stCxn id="48" idx="2"/>
              <a:endCxn id="43" idx="0"/>
            </p:cNvCxnSpPr>
            <p:nvPr/>
          </p:nvCxnSpPr>
          <p:spPr>
            <a:xfrm flipH="1">
              <a:off x="4432549" y="5220750"/>
              <a:ext cx="1" cy="631736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ED9150E3-C722-AF46-9EC9-F594306E0C6C}"/>
              </a:ext>
            </a:extLst>
          </p:cNvPr>
          <p:cNvGrpSpPr/>
          <p:nvPr/>
        </p:nvGrpSpPr>
        <p:grpSpPr>
          <a:xfrm>
            <a:off x="6438145" y="4323500"/>
            <a:ext cx="4915655" cy="1587267"/>
            <a:chOff x="6074777" y="4545629"/>
            <a:chExt cx="5700747" cy="2007014"/>
          </a:xfrm>
        </p:grpSpPr>
        <p:sp>
          <p:nvSpPr>
            <p:cNvPr id="80" name="Rectangle: Rounded Corners 3">
              <a:extLst>
                <a:ext uri="{FF2B5EF4-FFF2-40B4-BE49-F238E27FC236}">
                  <a16:creationId xmlns:a16="http://schemas.microsoft.com/office/drawing/2014/main" id="{B4994BD1-26AC-5D4D-9184-0DA125A17B24}"/>
                </a:ext>
              </a:extLst>
            </p:cNvPr>
            <p:cNvSpPr/>
            <p:nvPr>
              <p:extLst/>
            </p:nvPr>
          </p:nvSpPr>
          <p:spPr>
            <a:xfrm>
              <a:off x="6074777" y="4545629"/>
              <a:ext cx="5700747" cy="2007014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 dirty="0">
                <a:solidFill>
                  <a:srgbClr val="000000"/>
                </a:solidFill>
                <a:latin typeface="Helvetica"/>
                <a:cs typeface="Helvetica"/>
              </a:endParaRPr>
            </a:p>
            <a:p>
              <a:pPr algn="ctr"/>
              <a:endParaRPr lang="en-US" sz="2000" dirty="0">
                <a:solidFill>
                  <a:srgbClr val="000000"/>
                </a:solidFill>
                <a:latin typeface="Helvetica"/>
                <a:cs typeface="Helvetica"/>
              </a:endParaRPr>
            </a:p>
          </p:txBody>
        </p:sp>
        <p:sp>
          <p:nvSpPr>
            <p:cNvPr id="81" name="Rectangle: Rounded Corners 51">
              <a:extLst>
                <a:ext uri="{FF2B5EF4-FFF2-40B4-BE49-F238E27FC236}">
                  <a16:creationId xmlns:a16="http://schemas.microsoft.com/office/drawing/2014/main" id="{5D27F5DF-D697-0F48-A420-12C232306B5E}"/>
                </a:ext>
              </a:extLst>
            </p:cNvPr>
            <p:cNvSpPr/>
            <p:nvPr>
              <p:extLst/>
            </p:nvPr>
          </p:nvSpPr>
          <p:spPr>
            <a:xfrm>
              <a:off x="6232636" y="5667549"/>
              <a:ext cx="1670050" cy="728926"/>
            </a:xfrm>
            <a:prstGeom prst="roundRect">
              <a:avLst/>
            </a:prstGeom>
            <a:solidFill>
              <a:schemeClr val="accent6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Routing: VRF</a:t>
              </a:r>
              <a:r>
                <a:rPr lang="en-US" sz="2000" baseline="-25000" dirty="0">
                  <a:solidFill>
                    <a:schemeClr val="bg1"/>
                  </a:solidFill>
                  <a:latin typeface="Calibri"/>
                  <a:cs typeface="Helvetica"/>
                </a:rPr>
                <a:t>1</a:t>
              </a:r>
              <a:endParaRPr lang="en-US" sz="2000" dirty="0">
                <a:solidFill>
                  <a:schemeClr val="bg1"/>
                </a:solidFill>
                <a:latin typeface="Calibri"/>
                <a:cs typeface="Helvetica"/>
              </a:endParaRPr>
            </a:p>
          </p:txBody>
        </p:sp>
        <p:sp>
          <p:nvSpPr>
            <p:cNvPr id="86" name="Rectangle: Rounded Corners 55">
              <a:extLst>
                <a:ext uri="{FF2B5EF4-FFF2-40B4-BE49-F238E27FC236}">
                  <a16:creationId xmlns:a16="http://schemas.microsoft.com/office/drawing/2014/main" id="{0114C7CA-BA5D-F94F-B45D-C8C9CBA4FA15}"/>
                </a:ext>
              </a:extLst>
            </p:cNvPr>
            <p:cNvSpPr/>
            <p:nvPr>
              <p:extLst/>
            </p:nvPr>
          </p:nvSpPr>
          <p:spPr>
            <a:xfrm>
              <a:off x="8259712" y="5683695"/>
              <a:ext cx="1581150" cy="728926"/>
            </a:xfrm>
            <a:prstGeom prst="roundRect">
              <a:avLst/>
            </a:prstGeom>
            <a:solidFill>
              <a:schemeClr val="accent6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ACL: 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80/Allow</a:t>
              </a:r>
              <a:endParaRPr sz="20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87" name="Rectangle: Rounded Corners 11">
              <a:extLst>
                <a:ext uri="{FF2B5EF4-FFF2-40B4-BE49-F238E27FC236}">
                  <a16:creationId xmlns:a16="http://schemas.microsoft.com/office/drawing/2014/main" id="{08481A96-83BA-E643-AB15-8B5B3F9CC17F}"/>
                </a:ext>
              </a:extLst>
            </p:cNvPr>
            <p:cNvSpPr/>
            <p:nvPr>
              <p:extLst/>
            </p:nvPr>
          </p:nvSpPr>
          <p:spPr>
            <a:xfrm>
              <a:off x="8442070" y="4623489"/>
              <a:ext cx="1216435" cy="428470"/>
            </a:xfrm>
            <a:prstGeom prst="roundRect">
              <a:avLst/>
            </a:prstGeom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G: App</a:t>
              </a:r>
            </a:p>
          </p:txBody>
        </p:sp>
        <p:sp>
          <p:nvSpPr>
            <p:cNvPr id="88" name="Rectangle: Rounded Corners 11">
              <a:extLst>
                <a:ext uri="{FF2B5EF4-FFF2-40B4-BE49-F238E27FC236}">
                  <a16:creationId xmlns:a16="http://schemas.microsoft.com/office/drawing/2014/main" id="{4230DFD4-864B-524B-9D01-F9DAA1EFF7A8}"/>
                </a:ext>
              </a:extLst>
            </p:cNvPr>
            <p:cNvSpPr/>
            <p:nvPr>
              <p:extLst/>
            </p:nvPr>
          </p:nvSpPr>
          <p:spPr>
            <a:xfrm>
              <a:off x="6459444" y="4623489"/>
              <a:ext cx="1216435" cy="428470"/>
            </a:xfrm>
            <a:prstGeom prst="roundRect">
              <a:avLst/>
            </a:prstGeom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G: Web</a:t>
              </a:r>
            </a:p>
          </p:txBody>
        </p: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75205317-F3DD-664C-BD8A-61802BDEB95C}"/>
                </a:ext>
              </a:extLst>
            </p:cNvPr>
            <p:cNvCxnSpPr>
              <a:cxnSpLocks/>
              <a:stCxn id="88" idx="2"/>
              <a:endCxn id="81" idx="0"/>
            </p:cNvCxnSpPr>
            <p:nvPr/>
          </p:nvCxnSpPr>
          <p:spPr>
            <a:xfrm flipH="1">
              <a:off x="7067661" y="5051959"/>
              <a:ext cx="1" cy="615590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69951874-1031-9747-A8C4-FFF15F63A97D}"/>
                </a:ext>
              </a:extLst>
            </p:cNvPr>
            <p:cNvCxnSpPr>
              <a:cxnSpLocks/>
              <a:stCxn id="87" idx="2"/>
            </p:cNvCxnSpPr>
            <p:nvPr/>
          </p:nvCxnSpPr>
          <p:spPr>
            <a:xfrm flipH="1">
              <a:off x="7141571" y="5051959"/>
              <a:ext cx="1908717" cy="596438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3227255E-91BA-3145-87F4-C3747C340AFF}"/>
                </a:ext>
              </a:extLst>
            </p:cNvPr>
            <p:cNvCxnSpPr>
              <a:cxnSpLocks/>
              <a:stCxn id="88" idx="2"/>
            </p:cNvCxnSpPr>
            <p:nvPr/>
          </p:nvCxnSpPr>
          <p:spPr>
            <a:xfrm>
              <a:off x="7067662" y="5051959"/>
              <a:ext cx="1916050" cy="615590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F75B8179-BC42-004F-ABBE-70A98A2ADCE5}"/>
                </a:ext>
              </a:extLst>
            </p:cNvPr>
            <p:cNvCxnSpPr>
              <a:cxnSpLocks/>
              <a:stCxn id="87" idx="2"/>
              <a:endCxn id="86" idx="0"/>
            </p:cNvCxnSpPr>
            <p:nvPr/>
          </p:nvCxnSpPr>
          <p:spPr>
            <a:xfrm flipH="1">
              <a:off x="9050287" y="5051959"/>
              <a:ext cx="1" cy="631736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Rectangle: Rounded Corners 57">
              <a:extLst>
                <a:ext uri="{FF2B5EF4-FFF2-40B4-BE49-F238E27FC236}">
                  <a16:creationId xmlns:a16="http://schemas.microsoft.com/office/drawing/2014/main" id="{29C89587-9580-9E48-B87F-F1606B38D9B8}"/>
                </a:ext>
              </a:extLst>
            </p:cNvPr>
            <p:cNvSpPr/>
            <p:nvPr>
              <p:extLst/>
            </p:nvPr>
          </p:nvSpPr>
          <p:spPr>
            <a:xfrm>
              <a:off x="10011562" y="5713386"/>
              <a:ext cx="1589087" cy="699235"/>
            </a:xfrm>
            <a:prstGeom prst="roundRect">
              <a:avLst/>
            </a:prstGeom>
            <a:solidFill>
              <a:schemeClr val="accent6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ACL: 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700/Allow</a:t>
              </a:r>
              <a:endParaRPr sz="20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94" name="Rectangle: Rounded Corners 12">
              <a:extLst>
                <a:ext uri="{FF2B5EF4-FFF2-40B4-BE49-F238E27FC236}">
                  <a16:creationId xmlns:a16="http://schemas.microsoft.com/office/drawing/2014/main" id="{3B2B9C21-0534-4A40-B594-3065867D5C9E}"/>
                </a:ext>
              </a:extLst>
            </p:cNvPr>
            <p:cNvSpPr/>
            <p:nvPr>
              <p:extLst/>
            </p:nvPr>
          </p:nvSpPr>
          <p:spPr>
            <a:xfrm>
              <a:off x="10231832" y="4633743"/>
              <a:ext cx="1148545" cy="407961"/>
            </a:xfrm>
            <a:prstGeom prst="roundRect">
              <a:avLst/>
            </a:prstGeom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G: DB</a:t>
              </a:r>
            </a:p>
          </p:txBody>
        </p: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4A980EF6-E914-FC49-B80E-FFB9C3D07F77}"/>
                </a:ext>
              </a:extLst>
            </p:cNvPr>
            <p:cNvCxnSpPr>
              <a:cxnSpLocks/>
              <a:stCxn id="94" idx="2"/>
            </p:cNvCxnSpPr>
            <p:nvPr/>
          </p:nvCxnSpPr>
          <p:spPr>
            <a:xfrm flipH="1">
              <a:off x="7461200" y="5041704"/>
              <a:ext cx="3344905" cy="586864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C144C6BE-529F-FA4B-8E6E-89779761E96D}"/>
                </a:ext>
              </a:extLst>
            </p:cNvPr>
            <p:cNvCxnSpPr>
              <a:cxnSpLocks/>
              <a:stCxn id="94" idx="2"/>
              <a:endCxn id="93" idx="0"/>
            </p:cNvCxnSpPr>
            <p:nvPr/>
          </p:nvCxnSpPr>
          <p:spPr>
            <a:xfrm>
              <a:off x="10806105" y="5041704"/>
              <a:ext cx="1" cy="671682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9CB6E211-191A-5C47-9E8D-C814A866C480}"/>
                </a:ext>
              </a:extLst>
            </p:cNvPr>
            <p:cNvCxnSpPr>
              <a:cxnSpLocks/>
              <a:stCxn id="87" idx="2"/>
            </p:cNvCxnSpPr>
            <p:nvPr/>
          </p:nvCxnSpPr>
          <p:spPr>
            <a:xfrm>
              <a:off x="9050288" y="5051959"/>
              <a:ext cx="1625598" cy="631736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43A39287-5418-E549-A15B-4FB47FEBA332}"/>
              </a:ext>
            </a:extLst>
          </p:cNvPr>
          <p:cNvCxnSpPr>
            <a:cxnSpLocks/>
            <a:stCxn id="94" idx="2"/>
          </p:cNvCxnSpPr>
          <p:nvPr/>
        </p:nvCxnSpPr>
        <p:spPr>
          <a:xfrm flipH="1">
            <a:off x="9057715" y="4715826"/>
            <a:ext cx="1460171" cy="462511"/>
          </a:xfrm>
          <a:prstGeom prst="straightConnector1">
            <a:avLst/>
          </a:prstGeom>
          <a:ln w="2222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F9F14CDC-9CFE-A842-8D12-699E677D52AE}"/>
              </a:ext>
            </a:extLst>
          </p:cNvPr>
          <p:cNvGrpSpPr/>
          <p:nvPr/>
        </p:nvGrpSpPr>
        <p:grpSpPr>
          <a:xfrm>
            <a:off x="2592037" y="4212091"/>
            <a:ext cx="2359346" cy="2213190"/>
            <a:chOff x="4071515" y="5083130"/>
            <a:chExt cx="2359346" cy="2213190"/>
          </a:xfrm>
        </p:grpSpPr>
        <p:pic>
          <p:nvPicPr>
            <p:cNvPr id="121" name="Picture 4" descr="Z:\home\praveen\Documents\Phd\academic_dev_slides\2nd-Year\sosr-15\sources\server.png">
              <a:extLst>
                <a:ext uri="{FF2B5EF4-FFF2-40B4-BE49-F238E27FC236}">
                  <a16:creationId xmlns:a16="http://schemas.microsoft.com/office/drawing/2014/main" id="{5C94E9E0-5EFD-FD46-9195-621DCC7FA4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87644" y="5675748"/>
              <a:ext cx="577242" cy="789575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extLst/>
          </p:spPr>
        </p:pic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69673F91-752D-CD46-A4E7-CB32D57BE106}"/>
                </a:ext>
              </a:extLst>
            </p:cNvPr>
            <p:cNvSpPr/>
            <p:nvPr/>
          </p:nvSpPr>
          <p:spPr>
            <a:xfrm>
              <a:off x="4071515" y="6465323"/>
              <a:ext cx="108380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latin typeface="Helvetica" pitchFamily="2" charset="0"/>
                </a:rPr>
                <a:t>Web </a:t>
              </a:r>
            </a:p>
            <a:p>
              <a:pPr algn="ctr"/>
              <a:endParaRPr lang="en-US" sz="2400" dirty="0">
                <a:latin typeface="Helvetica" pitchFamily="2" charset="0"/>
              </a:endParaRPr>
            </a:p>
          </p:txBody>
        </p:sp>
        <p:pic>
          <p:nvPicPr>
            <p:cNvPr id="123" name="Picture 4" descr="Z:\home\praveen\Documents\Phd\academic_dev_slides\2nd-Year\sosr-15\sources\server.png">
              <a:extLst>
                <a:ext uri="{FF2B5EF4-FFF2-40B4-BE49-F238E27FC236}">
                  <a16:creationId xmlns:a16="http://schemas.microsoft.com/office/drawing/2014/main" id="{DBE97ACA-5AEB-7A46-8A41-9387DEADB2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51317" y="5694661"/>
              <a:ext cx="577242" cy="789575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extLst/>
          </p:spPr>
        </p:pic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79F4B160-8224-5C47-8FDF-8D33C206B867}"/>
                </a:ext>
              </a:extLst>
            </p:cNvPr>
            <p:cNvSpPr/>
            <p:nvPr/>
          </p:nvSpPr>
          <p:spPr>
            <a:xfrm>
              <a:off x="5347052" y="6465323"/>
              <a:ext cx="108380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latin typeface="Helvetica" pitchFamily="2" charset="0"/>
                </a:rPr>
                <a:t>App </a:t>
              </a:r>
            </a:p>
            <a:p>
              <a:pPr algn="ctr"/>
              <a:endParaRPr lang="en-US" sz="2400" dirty="0">
                <a:latin typeface="Helvetica" pitchFamily="2" charset="0"/>
              </a:endParaRPr>
            </a:p>
          </p:txBody>
        </p: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D006FE5A-C65C-D44F-8A09-54DC30087EC6}"/>
                </a:ext>
              </a:extLst>
            </p:cNvPr>
            <p:cNvCxnSpPr>
              <a:cxnSpLocks/>
              <a:stCxn id="121" idx="0"/>
              <a:endCxn id="35" idx="2"/>
            </p:cNvCxnSpPr>
            <p:nvPr/>
          </p:nvCxnSpPr>
          <p:spPr>
            <a:xfrm flipV="1">
              <a:off x="4476265" y="5083130"/>
              <a:ext cx="827546" cy="592618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8C67A5E3-C6A2-4D45-9DFA-05A601920DB6}"/>
                </a:ext>
              </a:extLst>
            </p:cNvPr>
            <p:cNvCxnSpPr>
              <a:cxnSpLocks/>
              <a:stCxn id="123" idx="0"/>
              <a:endCxn id="35" idx="2"/>
            </p:cNvCxnSpPr>
            <p:nvPr/>
          </p:nvCxnSpPr>
          <p:spPr>
            <a:xfrm flipH="1" flipV="1">
              <a:off x="5303811" y="5083130"/>
              <a:ext cx="636127" cy="611531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6" name="Rectangle 135">
            <a:extLst>
              <a:ext uri="{FF2B5EF4-FFF2-40B4-BE49-F238E27FC236}">
                <a16:creationId xmlns:a16="http://schemas.microsoft.com/office/drawing/2014/main" id="{160AB1E4-0B4C-0C44-9538-E035CEB605E5}"/>
              </a:ext>
            </a:extLst>
          </p:cNvPr>
          <p:cNvSpPr/>
          <p:nvPr/>
        </p:nvSpPr>
        <p:spPr>
          <a:xfrm>
            <a:off x="3305178" y="3326787"/>
            <a:ext cx="8879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latin typeface="Helvetica"/>
              </a:rPr>
              <a:t> sw</a:t>
            </a:r>
            <a:r>
              <a:rPr lang="en-US" sz="2800" baseline="-25000" dirty="0">
                <a:solidFill>
                  <a:srgbClr val="000000"/>
                </a:solidFill>
                <a:latin typeface="Helvetica"/>
                <a:cs typeface="Helvetica"/>
              </a:rPr>
              <a:t>1</a:t>
            </a:r>
            <a:endParaRPr lang="en-US" sz="28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CADC4ED8-51F8-F142-9DD0-C98F0C480769}"/>
              </a:ext>
            </a:extLst>
          </p:cNvPr>
          <p:cNvSpPr/>
          <p:nvPr/>
        </p:nvSpPr>
        <p:spPr>
          <a:xfrm>
            <a:off x="7833232" y="3326787"/>
            <a:ext cx="7569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rgbClr val="000000"/>
                </a:solidFill>
                <a:latin typeface="Helvetica"/>
                <a:cs typeface="Helvetica"/>
              </a:rPr>
              <a:t>sw</a:t>
            </a:r>
            <a:r>
              <a:rPr lang="en-US" sz="2800" baseline="-25000" dirty="0">
                <a:solidFill>
                  <a:srgbClr val="000000"/>
                </a:solidFill>
                <a:latin typeface="Helvetica"/>
                <a:cs typeface="Helvetica"/>
              </a:rPr>
              <a:t>2</a:t>
            </a:r>
            <a:endParaRPr lang="en-US" sz="2800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FB43094C-2E85-254C-8DBC-98911EF32F3C}"/>
              </a:ext>
            </a:extLst>
          </p:cNvPr>
          <p:cNvGrpSpPr/>
          <p:nvPr/>
        </p:nvGrpSpPr>
        <p:grpSpPr>
          <a:xfrm>
            <a:off x="6985053" y="4212091"/>
            <a:ext cx="3085183" cy="2241812"/>
            <a:chOff x="6985053" y="4212091"/>
            <a:chExt cx="3085183" cy="2241812"/>
          </a:xfrm>
        </p:grpSpPr>
        <p:pic>
          <p:nvPicPr>
            <p:cNvPr id="138" name="Picture 4" descr="Z:\home\praveen\Documents\Phd\academic_dev_slides\2nd-Year\sosr-15\sources\server.png">
              <a:extLst>
                <a:ext uri="{FF2B5EF4-FFF2-40B4-BE49-F238E27FC236}">
                  <a16:creationId xmlns:a16="http://schemas.microsoft.com/office/drawing/2014/main" id="{68CBAE59-2B28-E242-B975-27A1D96B95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01182" y="4804709"/>
              <a:ext cx="577242" cy="789575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extLst/>
          </p:spPr>
        </p:pic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000E9279-C457-4D40-951D-6AAF25C74BFC}"/>
                </a:ext>
              </a:extLst>
            </p:cNvPr>
            <p:cNvSpPr/>
            <p:nvPr/>
          </p:nvSpPr>
          <p:spPr>
            <a:xfrm>
              <a:off x="6985053" y="5594284"/>
              <a:ext cx="108380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latin typeface="Helvetica" pitchFamily="2" charset="0"/>
                </a:rPr>
                <a:t>Web </a:t>
              </a:r>
            </a:p>
            <a:p>
              <a:pPr algn="ctr"/>
              <a:endParaRPr lang="en-US" sz="2400" dirty="0">
                <a:latin typeface="Helvetica" pitchFamily="2" charset="0"/>
              </a:endParaRPr>
            </a:p>
          </p:txBody>
        </p:sp>
        <p:pic>
          <p:nvPicPr>
            <p:cNvPr id="140" name="Picture 4" descr="Z:\home\praveen\Documents\Phd\academic_dev_slides\2nd-Year\sosr-15\sources\server.png">
              <a:extLst>
                <a:ext uri="{FF2B5EF4-FFF2-40B4-BE49-F238E27FC236}">
                  <a16:creationId xmlns:a16="http://schemas.microsoft.com/office/drawing/2014/main" id="{5590119B-EAC7-BD41-BA09-8E2C439A33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38692" y="4839746"/>
              <a:ext cx="577242" cy="789575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extLst/>
          </p:spPr>
        </p:pic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133CA0A3-94D7-134E-A081-8985630444B9}"/>
                </a:ext>
              </a:extLst>
            </p:cNvPr>
            <p:cNvSpPr/>
            <p:nvPr/>
          </p:nvSpPr>
          <p:spPr>
            <a:xfrm>
              <a:off x="7931611" y="5610136"/>
              <a:ext cx="108380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latin typeface="Helvetica" pitchFamily="2" charset="0"/>
                </a:rPr>
                <a:t>App </a:t>
              </a:r>
            </a:p>
            <a:p>
              <a:pPr algn="ctr"/>
              <a:endParaRPr lang="en-US" sz="2400" dirty="0">
                <a:latin typeface="Helvetica" pitchFamily="2" charset="0"/>
              </a:endParaRPr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EFF5A30-C8B2-E045-9B99-5FB160988088}"/>
                </a:ext>
              </a:extLst>
            </p:cNvPr>
            <p:cNvCxnSpPr>
              <a:cxnSpLocks/>
              <a:stCxn id="138" idx="0"/>
            </p:cNvCxnSpPr>
            <p:nvPr/>
          </p:nvCxnSpPr>
          <p:spPr>
            <a:xfrm flipV="1">
              <a:off x="7389803" y="4212091"/>
              <a:ext cx="827546" cy="592618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8804DE87-1221-7143-B196-D23958C5B707}"/>
                </a:ext>
              </a:extLst>
            </p:cNvPr>
            <p:cNvCxnSpPr>
              <a:cxnSpLocks/>
              <a:stCxn id="140" idx="0"/>
              <a:endCxn id="37" idx="2"/>
            </p:cNvCxnSpPr>
            <p:nvPr/>
          </p:nvCxnSpPr>
          <p:spPr>
            <a:xfrm flipH="1" flipV="1">
              <a:off x="8219480" y="4212091"/>
              <a:ext cx="207833" cy="627655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9" name="Picture 4" descr="Z:\home\praveen\Documents\Phd\academic_dev_slides\2nd-Year\sosr-15\sources\server.png">
              <a:extLst>
                <a:ext uri="{FF2B5EF4-FFF2-40B4-BE49-F238E27FC236}">
                  <a16:creationId xmlns:a16="http://schemas.microsoft.com/office/drawing/2014/main" id="{25A4FF34-85CA-574D-9B4E-2F81FBF078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43635" y="4852244"/>
              <a:ext cx="577242" cy="789575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threePt" dir="t"/>
            </a:scene3d>
            <a:extLst/>
          </p:spPr>
        </p:pic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590E062E-E770-D941-8915-9FE58B5888D9}"/>
                </a:ext>
              </a:extLst>
            </p:cNvPr>
            <p:cNvSpPr/>
            <p:nvPr/>
          </p:nvSpPr>
          <p:spPr>
            <a:xfrm>
              <a:off x="8986427" y="5622906"/>
              <a:ext cx="1083809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dirty="0">
                  <a:latin typeface="Helvetica" pitchFamily="2" charset="0"/>
                </a:rPr>
                <a:t>DB </a:t>
              </a:r>
            </a:p>
            <a:p>
              <a:pPr algn="ctr"/>
              <a:endParaRPr lang="en-US" sz="2400" dirty="0">
                <a:latin typeface="Helvetica" pitchFamily="2" charset="0"/>
              </a:endParaRPr>
            </a:p>
          </p:txBody>
        </p: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F023A2DD-B4A9-834F-9D78-B23D63EA265B}"/>
                </a:ext>
              </a:extLst>
            </p:cNvPr>
            <p:cNvCxnSpPr>
              <a:cxnSpLocks/>
              <a:stCxn id="149" idx="0"/>
              <a:endCxn id="37" idx="2"/>
            </p:cNvCxnSpPr>
            <p:nvPr/>
          </p:nvCxnSpPr>
          <p:spPr>
            <a:xfrm flipH="1" flipV="1">
              <a:off x="8219480" y="4212091"/>
              <a:ext cx="1212776" cy="640153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75956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51" grpId="0"/>
      <p:bldP spid="53" grpId="0"/>
      <p:bldP spid="136" grpId="0"/>
      <p:bldP spid="136" grpId="1"/>
      <p:bldP spid="148" grpId="0"/>
      <p:bldP spid="14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extLst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 example of a network policy deployment </a:t>
            </a:r>
            <a:endParaRPr lang="en-US" dirty="0">
              <a:cs typeface="Helvetica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525" y="1996171"/>
            <a:ext cx="833892" cy="573266"/>
          </a:xfrm>
          <a:prstGeom prst="rect">
            <a:avLst/>
          </a:prstGeom>
        </p:spPr>
      </p:pic>
      <p:sp>
        <p:nvSpPr>
          <p:cNvPr id="70" name="TextBox 69"/>
          <p:cNvSpPr txBox="1"/>
          <p:nvPr>
            <p:extLst/>
          </p:nvPr>
        </p:nvSpPr>
        <p:spPr>
          <a:xfrm>
            <a:off x="1246766" y="2043689"/>
            <a:ext cx="1768221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latin typeface="Helvetica"/>
                <a:cs typeface="Helvetica"/>
              </a:rPr>
              <a:t>sw</a:t>
            </a:r>
            <a:r>
              <a:rPr lang="en-US" sz="2800" baseline="-25000" dirty="0">
                <a:latin typeface="Helvetica"/>
                <a:cs typeface="Helvetica"/>
              </a:rPr>
              <a:t>2</a:t>
            </a:r>
            <a:endParaRPr lang="en-US" dirty="0"/>
          </a:p>
        </p:txBody>
      </p:sp>
      <p:sp>
        <p:nvSpPr>
          <p:cNvPr id="3" name="TextBox 2"/>
          <p:cNvSpPr txBox="1"/>
          <p:nvPr>
            <p:extLst/>
          </p:nvPr>
        </p:nvSpPr>
        <p:spPr>
          <a:xfrm>
            <a:off x="1039415" y="1022655"/>
            <a:ext cx="10113170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latin typeface="Helvitica"/>
                <a:cs typeface="Arial"/>
              </a:rPr>
              <a:t>Representation of switch policy graph in TCAM</a:t>
            </a:r>
            <a:endParaRPr lang="en-US" dirty="0"/>
          </a:p>
        </p:txBody>
      </p:sp>
      <p:graphicFrame>
        <p:nvGraphicFramePr>
          <p:cNvPr id="5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8303749"/>
              </p:ext>
            </p:extLst>
          </p:nvPr>
        </p:nvGraphicFramePr>
        <p:xfrm>
          <a:off x="3792221" y="3561279"/>
          <a:ext cx="4607557" cy="30117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06432">
                  <a:extLst>
                    <a:ext uri="{9D8B030D-6E8A-4147-A177-3AD203B41FA5}">
                      <a16:colId xmlns:a16="http://schemas.microsoft.com/office/drawing/2014/main" val="3956983960"/>
                    </a:ext>
                  </a:extLst>
                </a:gridCol>
                <a:gridCol w="1301125">
                  <a:extLst>
                    <a:ext uri="{9D8B030D-6E8A-4147-A177-3AD203B41FA5}">
                      <a16:colId xmlns:a16="http://schemas.microsoft.com/office/drawing/2014/main" val="349294697"/>
                    </a:ext>
                  </a:extLst>
                </a:gridCol>
              </a:tblGrid>
              <a:tr h="37364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/>
                        <a:t>TCAM rules</a:t>
                      </a:r>
                      <a:endParaRPr lang="en-US" sz="2000" dirty="0">
                        <a:latin typeface="Helvetica" pitchFamily="2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/>
                        <a:t>Action</a:t>
                      </a:r>
                      <a:endParaRPr lang="en-US" sz="2000" dirty="0">
                        <a:latin typeface="Helvetica" pitchFamily="2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4081117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800" dirty="0"/>
                        <a:t>VRF</a:t>
                      </a:r>
                      <a:r>
                        <a:rPr lang="en-US" sz="1800" baseline="-25000" dirty="0"/>
                        <a:t>1</a:t>
                      </a:r>
                      <a:r>
                        <a:rPr lang="en-US" sz="1800" dirty="0"/>
                        <a:t>, Web, App, Port 80</a:t>
                      </a:r>
                      <a:endParaRPr lang="en-US" sz="1800" dirty="0">
                        <a:solidFill>
                          <a:schemeClr val="tx1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Allow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2192847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800" dirty="0"/>
                        <a:t>VRF</a:t>
                      </a:r>
                      <a:r>
                        <a:rPr lang="en-US" sz="1800" baseline="-25000" dirty="0"/>
                        <a:t>1</a:t>
                      </a:r>
                      <a:r>
                        <a:rPr lang="en-US" sz="1800" dirty="0"/>
                        <a:t>, App, Web, Port 80</a:t>
                      </a:r>
                      <a:endParaRPr lang="en-US" sz="1800" dirty="0">
                        <a:solidFill>
                          <a:schemeClr val="tx1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/>
                        <a:t>Allow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550652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/>
                        <a:t>VRF</a:t>
                      </a:r>
                      <a:r>
                        <a:rPr lang="en-US" sz="1800" baseline="-25000" dirty="0"/>
                        <a:t>1</a:t>
                      </a:r>
                      <a:r>
                        <a:rPr lang="en-US" sz="1800" dirty="0"/>
                        <a:t>, App, DB, Port 80</a:t>
                      </a:r>
                      <a:endParaRPr lang="en-US" sz="1800" dirty="0">
                        <a:solidFill>
                          <a:schemeClr val="tx1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/>
                        <a:t>Allow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944103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/>
                        <a:t>VRF</a:t>
                      </a:r>
                      <a:r>
                        <a:rPr lang="en-US" sz="1800" baseline="-25000" dirty="0"/>
                        <a:t>1</a:t>
                      </a:r>
                      <a:r>
                        <a:rPr lang="en-US" sz="1800" dirty="0"/>
                        <a:t>, DB, App, Port 80</a:t>
                      </a:r>
                      <a:endParaRPr lang="en-US" sz="1800" dirty="0">
                        <a:solidFill>
                          <a:schemeClr val="tx1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/>
                        <a:t>Allow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725130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/>
                        <a:t>VRF</a:t>
                      </a:r>
                      <a:r>
                        <a:rPr lang="en-US" sz="1800" baseline="-25000" dirty="0"/>
                        <a:t>1</a:t>
                      </a:r>
                      <a:r>
                        <a:rPr lang="en-US" sz="1800" dirty="0"/>
                        <a:t>, App, DB, Port 700</a:t>
                      </a:r>
                      <a:endParaRPr lang="en-US" sz="1800" dirty="0">
                        <a:solidFill>
                          <a:schemeClr val="tx1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/>
                        <a:t>Allow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555948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/>
                        <a:t>VRF</a:t>
                      </a:r>
                      <a:r>
                        <a:rPr lang="en-US" sz="1800" baseline="-25000" dirty="0"/>
                        <a:t>1</a:t>
                      </a:r>
                      <a:r>
                        <a:rPr lang="en-US" sz="1800" dirty="0"/>
                        <a:t>, DB, App, Port 700</a:t>
                      </a:r>
                      <a:endParaRPr lang="en-US" sz="1800" dirty="0">
                        <a:solidFill>
                          <a:schemeClr val="tx1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/>
                        <a:t>Allow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839147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dirty="0"/>
                        <a:t>*,*,*,*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dirty="0"/>
                        <a:t>Deny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219941"/>
                  </a:ext>
                </a:extLst>
              </a:tr>
            </a:tbl>
          </a:graphicData>
        </a:graphic>
      </p:graphicFrame>
      <p:sp>
        <p:nvSpPr>
          <p:cNvPr id="4" name="Arrow: Down 3"/>
          <p:cNvSpPr/>
          <p:nvPr/>
        </p:nvSpPr>
        <p:spPr>
          <a:xfrm>
            <a:off x="5814219" y="3174465"/>
            <a:ext cx="563562" cy="31939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BDE923C-05AB-CE4B-9B58-8104D53C14A5}"/>
              </a:ext>
            </a:extLst>
          </p:cNvPr>
          <p:cNvGrpSpPr/>
          <p:nvPr/>
        </p:nvGrpSpPr>
        <p:grpSpPr>
          <a:xfrm>
            <a:off x="3739426" y="1605359"/>
            <a:ext cx="4713148" cy="1487483"/>
            <a:chOff x="6074777" y="4545629"/>
            <a:chExt cx="5700747" cy="1954755"/>
          </a:xfrm>
        </p:grpSpPr>
        <p:sp>
          <p:nvSpPr>
            <p:cNvPr id="22" name="Rectangle: Rounded Corners 3">
              <a:extLst>
                <a:ext uri="{FF2B5EF4-FFF2-40B4-BE49-F238E27FC236}">
                  <a16:creationId xmlns:a16="http://schemas.microsoft.com/office/drawing/2014/main" id="{AD57A6C5-E370-9A4F-89D1-51F162FC090C}"/>
                </a:ext>
              </a:extLst>
            </p:cNvPr>
            <p:cNvSpPr/>
            <p:nvPr>
              <p:extLst/>
            </p:nvPr>
          </p:nvSpPr>
          <p:spPr>
            <a:xfrm>
              <a:off x="6074777" y="4545629"/>
              <a:ext cx="5700747" cy="19547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solidFill>
                  <a:srgbClr val="000000"/>
                </a:solidFill>
                <a:latin typeface="Helvetica"/>
                <a:cs typeface="Helvetica"/>
              </a:endParaRPr>
            </a:p>
            <a:p>
              <a:pPr algn="ctr"/>
              <a:endParaRPr lang="en-US" sz="2800" dirty="0">
                <a:solidFill>
                  <a:srgbClr val="000000"/>
                </a:solidFill>
                <a:latin typeface="Helvetica"/>
                <a:cs typeface="Helvetica"/>
              </a:endParaRPr>
            </a:p>
          </p:txBody>
        </p:sp>
        <p:sp>
          <p:nvSpPr>
            <p:cNvPr id="23" name="Rectangle: Rounded Corners 51">
              <a:extLst>
                <a:ext uri="{FF2B5EF4-FFF2-40B4-BE49-F238E27FC236}">
                  <a16:creationId xmlns:a16="http://schemas.microsoft.com/office/drawing/2014/main" id="{776D54A6-F74F-3646-AD4E-15B7BD83581A}"/>
                </a:ext>
              </a:extLst>
            </p:cNvPr>
            <p:cNvSpPr/>
            <p:nvPr>
              <p:extLst/>
            </p:nvPr>
          </p:nvSpPr>
          <p:spPr>
            <a:xfrm>
              <a:off x="6232636" y="5667549"/>
              <a:ext cx="1670050" cy="728926"/>
            </a:xfrm>
            <a:prstGeom prst="roundRect">
              <a:avLst/>
            </a:prstGeom>
            <a:solidFill>
              <a:schemeClr val="accent6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Routing: VRF</a:t>
              </a:r>
              <a:r>
                <a:rPr lang="en-US" sz="2000" baseline="-25000" dirty="0">
                  <a:solidFill>
                    <a:schemeClr val="bg1"/>
                  </a:solidFill>
                  <a:latin typeface="Calibri"/>
                  <a:cs typeface="Helvetica"/>
                </a:rPr>
                <a:t>1</a:t>
              </a:r>
              <a:endParaRPr lang="en-US" sz="2000" dirty="0">
                <a:solidFill>
                  <a:schemeClr val="bg1"/>
                </a:solidFill>
                <a:latin typeface="Calibri"/>
                <a:cs typeface="Helvetica"/>
              </a:endParaRPr>
            </a:p>
          </p:txBody>
        </p:sp>
        <p:sp>
          <p:nvSpPr>
            <p:cNvPr id="24" name="Rectangle: Rounded Corners 55">
              <a:extLst>
                <a:ext uri="{FF2B5EF4-FFF2-40B4-BE49-F238E27FC236}">
                  <a16:creationId xmlns:a16="http://schemas.microsoft.com/office/drawing/2014/main" id="{C7EE30DE-3BD5-654D-A4B6-71DA9327943D}"/>
                </a:ext>
              </a:extLst>
            </p:cNvPr>
            <p:cNvSpPr/>
            <p:nvPr>
              <p:extLst/>
            </p:nvPr>
          </p:nvSpPr>
          <p:spPr>
            <a:xfrm>
              <a:off x="8259712" y="5683695"/>
              <a:ext cx="1581150" cy="728926"/>
            </a:xfrm>
            <a:prstGeom prst="roundRect">
              <a:avLst/>
            </a:prstGeom>
            <a:solidFill>
              <a:schemeClr val="accent6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ACL: 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80/Allow</a:t>
              </a:r>
              <a:endParaRPr sz="20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25" name="Rectangle: Rounded Corners 11">
              <a:extLst>
                <a:ext uri="{FF2B5EF4-FFF2-40B4-BE49-F238E27FC236}">
                  <a16:creationId xmlns:a16="http://schemas.microsoft.com/office/drawing/2014/main" id="{471B7990-06F5-2D48-AD81-912C5142B45E}"/>
                </a:ext>
              </a:extLst>
            </p:cNvPr>
            <p:cNvSpPr/>
            <p:nvPr>
              <p:extLst/>
            </p:nvPr>
          </p:nvSpPr>
          <p:spPr>
            <a:xfrm>
              <a:off x="8442070" y="4623489"/>
              <a:ext cx="1216435" cy="428470"/>
            </a:xfrm>
            <a:prstGeom prst="roundRect">
              <a:avLst/>
            </a:prstGeom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G: App</a:t>
              </a:r>
            </a:p>
          </p:txBody>
        </p:sp>
        <p:sp>
          <p:nvSpPr>
            <p:cNvPr id="26" name="Rectangle: Rounded Corners 11">
              <a:extLst>
                <a:ext uri="{FF2B5EF4-FFF2-40B4-BE49-F238E27FC236}">
                  <a16:creationId xmlns:a16="http://schemas.microsoft.com/office/drawing/2014/main" id="{403D2DDC-AB15-CF49-A193-193577A5E7B9}"/>
                </a:ext>
              </a:extLst>
            </p:cNvPr>
            <p:cNvSpPr/>
            <p:nvPr>
              <p:extLst/>
            </p:nvPr>
          </p:nvSpPr>
          <p:spPr>
            <a:xfrm>
              <a:off x="6459444" y="4623489"/>
              <a:ext cx="1216435" cy="428470"/>
            </a:xfrm>
            <a:prstGeom prst="roundRect">
              <a:avLst/>
            </a:prstGeom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G: Web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5581F1F-A5C8-8A4C-B5AA-C8D272288831}"/>
                </a:ext>
              </a:extLst>
            </p:cNvPr>
            <p:cNvCxnSpPr>
              <a:cxnSpLocks/>
              <a:stCxn id="26" idx="2"/>
              <a:endCxn id="23" idx="0"/>
            </p:cNvCxnSpPr>
            <p:nvPr/>
          </p:nvCxnSpPr>
          <p:spPr>
            <a:xfrm flipH="1">
              <a:off x="7067661" y="5051959"/>
              <a:ext cx="1" cy="615590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A3C8859F-69F5-6342-A021-292EA96F7A66}"/>
                </a:ext>
              </a:extLst>
            </p:cNvPr>
            <p:cNvCxnSpPr>
              <a:cxnSpLocks/>
              <a:stCxn id="25" idx="2"/>
            </p:cNvCxnSpPr>
            <p:nvPr/>
          </p:nvCxnSpPr>
          <p:spPr>
            <a:xfrm flipH="1">
              <a:off x="7141571" y="5051959"/>
              <a:ext cx="1908717" cy="596438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EA4EF41-EC50-AC4C-B453-7E308FB74FFD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>
              <a:off x="7067662" y="5051959"/>
              <a:ext cx="1916050" cy="615590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B0777EA-53C3-614E-9B46-557BA8B1595B}"/>
                </a:ext>
              </a:extLst>
            </p:cNvPr>
            <p:cNvCxnSpPr>
              <a:cxnSpLocks/>
              <a:stCxn id="25" idx="2"/>
              <a:endCxn id="24" idx="0"/>
            </p:cNvCxnSpPr>
            <p:nvPr/>
          </p:nvCxnSpPr>
          <p:spPr>
            <a:xfrm flipH="1">
              <a:off x="9050287" y="5051959"/>
              <a:ext cx="1" cy="631736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: Rounded Corners 57">
              <a:extLst>
                <a:ext uri="{FF2B5EF4-FFF2-40B4-BE49-F238E27FC236}">
                  <a16:creationId xmlns:a16="http://schemas.microsoft.com/office/drawing/2014/main" id="{8D079DD0-1112-094E-A1FC-9D6821620E1D}"/>
                </a:ext>
              </a:extLst>
            </p:cNvPr>
            <p:cNvSpPr/>
            <p:nvPr>
              <p:extLst/>
            </p:nvPr>
          </p:nvSpPr>
          <p:spPr>
            <a:xfrm>
              <a:off x="10011562" y="5713386"/>
              <a:ext cx="1589087" cy="699235"/>
            </a:xfrm>
            <a:prstGeom prst="roundRect">
              <a:avLst/>
            </a:prstGeom>
            <a:solidFill>
              <a:schemeClr val="accent6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ACL: 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700/Allow</a:t>
              </a:r>
              <a:endParaRPr sz="20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32" name="Rectangle: Rounded Corners 12">
              <a:extLst>
                <a:ext uri="{FF2B5EF4-FFF2-40B4-BE49-F238E27FC236}">
                  <a16:creationId xmlns:a16="http://schemas.microsoft.com/office/drawing/2014/main" id="{D23E7EF0-9682-0041-8DEE-C8A5C12F3CE3}"/>
                </a:ext>
              </a:extLst>
            </p:cNvPr>
            <p:cNvSpPr/>
            <p:nvPr>
              <p:extLst/>
            </p:nvPr>
          </p:nvSpPr>
          <p:spPr>
            <a:xfrm>
              <a:off x="10231832" y="4633743"/>
              <a:ext cx="1148545" cy="407961"/>
            </a:xfrm>
            <a:prstGeom prst="roundRect">
              <a:avLst/>
            </a:prstGeom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G: DB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812A2BDC-E49D-5E49-A42C-B4E64A4CEC18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 flipH="1">
              <a:off x="7461200" y="5041704"/>
              <a:ext cx="3344905" cy="586864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05E3376D-31E6-3C46-B328-08673F470AC8}"/>
                </a:ext>
              </a:extLst>
            </p:cNvPr>
            <p:cNvCxnSpPr>
              <a:cxnSpLocks/>
              <a:stCxn id="32" idx="2"/>
              <a:endCxn id="31" idx="0"/>
            </p:cNvCxnSpPr>
            <p:nvPr/>
          </p:nvCxnSpPr>
          <p:spPr>
            <a:xfrm>
              <a:off x="10806105" y="5041704"/>
              <a:ext cx="1" cy="671682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05863AD8-140C-784A-8A70-7AD2CF14BB13}"/>
                </a:ext>
              </a:extLst>
            </p:cNvPr>
            <p:cNvCxnSpPr>
              <a:cxnSpLocks/>
              <a:stCxn id="25" idx="2"/>
            </p:cNvCxnSpPr>
            <p:nvPr/>
          </p:nvCxnSpPr>
          <p:spPr>
            <a:xfrm>
              <a:off x="9050288" y="5051959"/>
              <a:ext cx="1625598" cy="631736"/>
            </a:xfrm>
            <a:prstGeom prst="straightConnector1">
              <a:avLst/>
            </a:prstGeom>
            <a:ln w="2222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99E5D4F-8829-C345-BE79-8D965A1E8F25}"/>
              </a:ext>
            </a:extLst>
          </p:cNvPr>
          <p:cNvCxnSpPr>
            <a:cxnSpLocks/>
            <a:stCxn id="32" idx="2"/>
          </p:cNvCxnSpPr>
          <p:nvPr/>
        </p:nvCxnSpPr>
        <p:spPr>
          <a:xfrm flipH="1">
            <a:off x="6293924" y="1982850"/>
            <a:ext cx="1357174" cy="446578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57">
            <a:extLst>
              <a:ext uri="{FF2B5EF4-FFF2-40B4-BE49-F238E27FC236}">
                <a16:creationId xmlns:a16="http://schemas.microsoft.com/office/drawing/2014/main" id="{0604EBC7-86A1-A54A-9533-604BE6AF385A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2069086" y="5162865"/>
            <a:ext cx="1987202" cy="2"/>
          </a:xfrm>
          <a:prstGeom prst="line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CC842C6-8859-A047-9FCB-2CA23B83916E}"/>
              </a:ext>
            </a:extLst>
          </p:cNvPr>
          <p:cNvSpPr txBox="1"/>
          <p:nvPr/>
        </p:nvSpPr>
        <p:spPr>
          <a:xfrm>
            <a:off x="1194340" y="4546659"/>
            <a:ext cx="12827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" pitchFamily="2" charset="0"/>
              </a:rPr>
              <a:t>Packet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9A29ADEB-589B-2743-B7A4-E3AD93DC269E}"/>
              </a:ext>
            </a:extLst>
          </p:cNvPr>
          <p:cNvSpPr/>
          <p:nvPr/>
        </p:nvSpPr>
        <p:spPr>
          <a:xfrm>
            <a:off x="4056288" y="4519687"/>
            <a:ext cx="1975372" cy="12863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Helvetica" pitchFamily="2" charset="0"/>
              </a:rPr>
              <a:t>Match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76CDB728-EA14-F44A-AD3D-5D4FE3E27F23}"/>
              </a:ext>
            </a:extLst>
          </p:cNvPr>
          <p:cNvSpPr/>
          <p:nvPr/>
        </p:nvSpPr>
        <p:spPr>
          <a:xfrm>
            <a:off x="7038509" y="4519685"/>
            <a:ext cx="1384347" cy="128636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Helvetica" pitchFamily="2" charset="0"/>
              </a:rPr>
              <a:t>Action</a:t>
            </a:r>
          </a:p>
        </p:txBody>
      </p:sp>
      <p:cxnSp>
        <p:nvCxnSpPr>
          <p:cNvPr id="46" name="Straight Connector 57">
            <a:extLst>
              <a:ext uri="{FF2B5EF4-FFF2-40B4-BE49-F238E27FC236}">
                <a16:creationId xmlns:a16="http://schemas.microsoft.com/office/drawing/2014/main" id="{6B840A18-6861-6945-A252-A547BB8AAAFB}"/>
              </a:ext>
            </a:extLst>
          </p:cNvPr>
          <p:cNvCxnSpPr>
            <a:cxnSpLocks/>
            <a:stCxn id="41" idx="3"/>
            <a:endCxn id="44" idx="1"/>
          </p:cNvCxnSpPr>
          <p:nvPr/>
        </p:nvCxnSpPr>
        <p:spPr>
          <a:xfrm flipV="1">
            <a:off x="6031660" y="5162865"/>
            <a:ext cx="1006849" cy="2"/>
          </a:xfrm>
          <a:prstGeom prst="line">
            <a:avLst/>
          </a:prstGeom>
          <a:ln w="3810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7">
            <a:extLst>
              <a:ext uri="{FF2B5EF4-FFF2-40B4-BE49-F238E27FC236}">
                <a16:creationId xmlns:a16="http://schemas.microsoft.com/office/drawing/2014/main" id="{0AEA4D23-5BF6-044F-8CFF-AF462042C91D}"/>
              </a:ext>
            </a:extLst>
          </p:cNvPr>
          <p:cNvCxnSpPr>
            <a:cxnSpLocks/>
            <a:stCxn id="44" idx="3"/>
          </p:cNvCxnSpPr>
          <p:nvPr/>
        </p:nvCxnSpPr>
        <p:spPr>
          <a:xfrm>
            <a:off x="8422856" y="5162865"/>
            <a:ext cx="1620046" cy="2"/>
          </a:xfrm>
          <a:prstGeom prst="line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58">
            <a:extLst>
              <a:ext uri="{FF2B5EF4-FFF2-40B4-BE49-F238E27FC236}">
                <a16:creationId xmlns:a16="http://schemas.microsoft.com/office/drawing/2014/main" id="{8AFF355B-06D6-764F-9670-FA50E69E432A}"/>
              </a:ext>
            </a:extLst>
          </p:cNvPr>
          <p:cNvSpPr/>
          <p:nvPr/>
        </p:nvSpPr>
        <p:spPr>
          <a:xfrm>
            <a:off x="2619128" y="4596118"/>
            <a:ext cx="809981" cy="424302"/>
          </a:xfrm>
          <a:prstGeom prst="rect">
            <a:avLst/>
          </a:prstGeom>
          <a:solidFill>
            <a:schemeClr val="bg1">
              <a:lumMod val="7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01CBC0F3-505C-CB4E-891C-4F29DCBB8C82}"/>
              </a:ext>
            </a:extLst>
          </p:cNvPr>
          <p:cNvSpPr/>
          <p:nvPr/>
        </p:nvSpPr>
        <p:spPr>
          <a:xfrm>
            <a:off x="3693176" y="3946574"/>
            <a:ext cx="718439" cy="2265040"/>
          </a:xfrm>
          <a:prstGeom prst="roundRect">
            <a:avLst/>
          </a:prstGeom>
          <a:noFill/>
          <a:ln w="63500" cap="rnd">
            <a:solidFill>
              <a:srgbClr val="00B050"/>
            </a:solidFill>
            <a:prstDash val="sys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5D3440B1-EB04-9B46-8188-F218D9A4BD08}"/>
              </a:ext>
            </a:extLst>
          </p:cNvPr>
          <p:cNvSpPr/>
          <p:nvPr/>
        </p:nvSpPr>
        <p:spPr>
          <a:xfrm>
            <a:off x="5250667" y="3887900"/>
            <a:ext cx="948791" cy="1582734"/>
          </a:xfrm>
          <a:prstGeom prst="roundRect">
            <a:avLst/>
          </a:prstGeom>
          <a:noFill/>
          <a:ln w="63500" cap="rnd">
            <a:solidFill>
              <a:srgbClr val="00B050"/>
            </a:solidFill>
            <a:prstDash val="sys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E26779A2-C78D-414D-9597-A9D7C56B449D}"/>
              </a:ext>
            </a:extLst>
          </p:cNvPr>
          <p:cNvSpPr/>
          <p:nvPr/>
        </p:nvSpPr>
        <p:spPr>
          <a:xfrm>
            <a:off x="5250667" y="5470635"/>
            <a:ext cx="948791" cy="740980"/>
          </a:xfrm>
          <a:prstGeom prst="roundRect">
            <a:avLst/>
          </a:prstGeom>
          <a:noFill/>
          <a:ln w="63500" cap="rnd">
            <a:solidFill>
              <a:srgbClr val="00B050"/>
            </a:solidFill>
            <a:prstDash val="sys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852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0.00023 L 0.51341 0.00416 " pathEditMode="relative" rAng="0" ptsTypes="AA">
                                      <p:cBhvr>
                                        <p:cTn id="48" dur="3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664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9" grpId="0"/>
      <p:bldP spid="41" grpId="0" animBg="1"/>
      <p:bldP spid="44" grpId="0" animBg="1"/>
      <p:bldP spid="38" grpId="0" animBg="1"/>
      <p:bldP spid="38" grpId="1" animBg="1"/>
      <p:bldP spid="63" grpId="0" animBg="1"/>
      <p:bldP spid="63" grpId="1" animBg="1"/>
      <p:bldP spid="64" grpId="0" animBg="1"/>
      <p:bldP spid="64" grpId="1" animBg="1"/>
      <p:bldP spid="65" grpId="0" animBg="1"/>
      <p:bldP spid="65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Alternate Process 42"/>
          <p:cNvSpPr/>
          <p:nvPr/>
        </p:nvSpPr>
        <p:spPr>
          <a:xfrm>
            <a:off x="1671145" y="2274780"/>
            <a:ext cx="3754395" cy="462592"/>
          </a:xfrm>
          <a:prstGeom prst="flowChartAlternateProcess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1. Controller policy graph</a:t>
            </a: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5B422CC8-108C-6940-B91C-CBCE1B805147}"/>
              </a:ext>
            </a:extLst>
          </p:cNvPr>
          <p:cNvGrpSpPr/>
          <p:nvPr/>
        </p:nvGrpSpPr>
        <p:grpSpPr>
          <a:xfrm>
            <a:off x="6168006" y="2154945"/>
            <a:ext cx="726956" cy="645154"/>
            <a:chOff x="8101043" y="700088"/>
            <a:chExt cx="1543036" cy="1385887"/>
          </a:xfrm>
          <a:solidFill>
            <a:schemeClr val="bg1"/>
          </a:solidFill>
        </p:grpSpPr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EF36027C-69AB-A440-867F-593EAC76D1DB}"/>
                </a:ext>
              </a:extLst>
            </p:cNvPr>
            <p:cNvSpPr/>
            <p:nvPr/>
          </p:nvSpPr>
          <p:spPr>
            <a:xfrm>
              <a:off x="8672911" y="700088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544DE185-0627-CE43-94D9-F0C51C84435F}"/>
                </a:ext>
              </a:extLst>
            </p:cNvPr>
            <p:cNvSpPr/>
            <p:nvPr/>
          </p:nvSpPr>
          <p:spPr>
            <a:xfrm>
              <a:off x="8101043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9A3C992B-1968-CE4F-A441-C9BB82319BBE}"/>
                </a:ext>
              </a:extLst>
            </p:cNvPr>
            <p:cNvSpPr/>
            <p:nvPr/>
          </p:nvSpPr>
          <p:spPr>
            <a:xfrm>
              <a:off x="8638256" y="1205464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DD435B3B-4A8B-E447-856F-A605AB85DDE9}"/>
                </a:ext>
              </a:extLst>
            </p:cNvPr>
            <p:cNvSpPr/>
            <p:nvPr/>
          </p:nvSpPr>
          <p:spPr>
            <a:xfrm>
              <a:off x="9175469" y="119902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3667F4B9-506D-3C4C-88DB-0AC6B09CE90F}"/>
                </a:ext>
              </a:extLst>
            </p:cNvPr>
            <p:cNvSpPr/>
            <p:nvPr/>
          </p:nvSpPr>
          <p:spPr>
            <a:xfrm>
              <a:off x="8369649" y="1774322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78897275-B621-5744-B3A4-9F3DC052F716}"/>
                </a:ext>
              </a:extLst>
            </p:cNvPr>
            <p:cNvSpPr/>
            <p:nvPr/>
          </p:nvSpPr>
          <p:spPr>
            <a:xfrm>
              <a:off x="8906862" y="1775866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788EF3F5-AE17-9D4B-A24C-D9B937ED336F}"/>
                </a:ext>
              </a:extLst>
            </p:cNvPr>
            <p:cNvCxnSpPr/>
            <p:nvPr/>
          </p:nvCxnSpPr>
          <p:spPr>
            <a:xfrm flipH="1">
              <a:off x="8235346" y="1010197"/>
              <a:ext cx="571871" cy="18883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78DA4157-6C72-164A-9405-EA39421865E7}"/>
                </a:ext>
              </a:extLst>
            </p:cNvPr>
            <p:cNvCxnSpPr/>
            <p:nvPr/>
          </p:nvCxnSpPr>
          <p:spPr>
            <a:xfrm flipH="1">
              <a:off x="8772559" y="1010197"/>
              <a:ext cx="34660" cy="19526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A266B21F-406D-694D-9231-E3E903E95CB3}"/>
                </a:ext>
              </a:extLst>
            </p:cNvPr>
            <p:cNvCxnSpPr/>
            <p:nvPr/>
          </p:nvCxnSpPr>
          <p:spPr>
            <a:xfrm>
              <a:off x="8807217" y="1010197"/>
              <a:ext cx="502555" cy="18882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AB91CD6C-37ED-E542-961F-D8550ABD2894}"/>
                </a:ext>
              </a:extLst>
            </p:cNvPr>
            <p:cNvCxnSpPr/>
            <p:nvPr/>
          </p:nvCxnSpPr>
          <p:spPr>
            <a:xfrm>
              <a:off x="8235348" y="1509135"/>
              <a:ext cx="268607" cy="26518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1F91B98B-98C1-0941-AAB1-A2C3C0D7E62F}"/>
                </a:ext>
              </a:extLst>
            </p:cNvPr>
            <p:cNvCxnSpPr/>
            <p:nvPr/>
          </p:nvCxnSpPr>
          <p:spPr>
            <a:xfrm flipH="1">
              <a:off x="8503950" y="1515573"/>
              <a:ext cx="268606" cy="25875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6CA30C8D-A0BE-9A41-9E61-2FCFDBBF68E4}"/>
                </a:ext>
              </a:extLst>
            </p:cNvPr>
            <p:cNvCxnSpPr/>
            <p:nvPr/>
          </p:nvCxnSpPr>
          <p:spPr>
            <a:xfrm flipH="1">
              <a:off x="9041159" y="1509135"/>
              <a:ext cx="268606" cy="266734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FF98FCE-4709-1943-80A9-DDEBD1DBE446}"/>
                </a:ext>
              </a:extLst>
            </p:cNvPr>
            <p:cNvSpPr/>
            <p:nvPr/>
          </p:nvSpPr>
          <p:spPr>
            <a:xfrm>
              <a:off x="9375473" y="1774322"/>
              <a:ext cx="268606" cy="310109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3E0B359A-1064-974C-BEBD-03549E84A080}"/>
                </a:ext>
              </a:extLst>
            </p:cNvPr>
            <p:cNvCxnSpPr/>
            <p:nvPr/>
          </p:nvCxnSpPr>
          <p:spPr>
            <a:xfrm>
              <a:off x="9309738" y="1509135"/>
              <a:ext cx="200029" cy="265189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8F46488F-B499-7940-8C7F-677C2D181F84}"/>
              </a:ext>
            </a:extLst>
          </p:cNvPr>
          <p:cNvSpPr/>
          <p:nvPr/>
        </p:nvSpPr>
        <p:spPr>
          <a:xfrm>
            <a:off x="3082974" y="3678765"/>
            <a:ext cx="5562128" cy="2527200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38822" y="1361487"/>
            <a:ext cx="11314444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 anchor="t">
            <a:spAutoFit/>
          </a:bodyPr>
          <a:lstStyle>
            <a:defPPr>
              <a:defRPr lang="en-US"/>
            </a:defPPr>
            <a:lvl1pPr algn="ctr">
              <a:defRPr sz="28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US" dirty="0"/>
              <a:t>Failures cause inconsistency between network policy and TCAM rules</a:t>
            </a:r>
            <a:endParaRPr lang="x-none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  <p:extLst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Network inconsistency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2540" y="2031979"/>
            <a:ext cx="925821" cy="925821"/>
          </a:xfrm>
          <a:prstGeom prst="rect">
            <a:avLst/>
          </a:prstGeom>
        </p:spPr>
      </p:pic>
      <p:cxnSp>
        <p:nvCxnSpPr>
          <p:cNvPr id="27" name="Straight Arrow Connector 26"/>
          <p:cNvCxnSpPr>
            <a:cxnSpLocks/>
          </p:cNvCxnSpPr>
          <p:nvPr/>
        </p:nvCxnSpPr>
        <p:spPr>
          <a:xfrm>
            <a:off x="5765451" y="2934481"/>
            <a:ext cx="6428" cy="661451"/>
          </a:xfrm>
          <a:prstGeom prst="straightConnector1">
            <a:avLst/>
          </a:prstGeom>
          <a:ln w="57150" cmpd="sng">
            <a:solidFill>
              <a:srgbClr val="000000"/>
            </a:solidFill>
            <a:prstDash val="sysDash"/>
            <a:headEnd type="triangl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E01D4035-591F-244F-8659-336E1BEF932F}"/>
              </a:ext>
            </a:extLst>
          </p:cNvPr>
          <p:cNvGrpSpPr/>
          <p:nvPr/>
        </p:nvGrpSpPr>
        <p:grpSpPr>
          <a:xfrm>
            <a:off x="6678248" y="2882459"/>
            <a:ext cx="5439637" cy="707886"/>
            <a:chOff x="6555138" y="2928299"/>
            <a:chExt cx="5439637" cy="707886"/>
          </a:xfrm>
        </p:grpSpPr>
        <p:sp>
          <p:nvSpPr>
            <p:cNvPr id="48" name="TextBox 47"/>
            <p:cNvSpPr txBox="1"/>
            <p:nvPr/>
          </p:nvSpPr>
          <p:spPr>
            <a:xfrm>
              <a:off x="6555138" y="2928299"/>
              <a:ext cx="47404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solidFill>
                    <a:srgbClr val="FF0000"/>
                  </a:solidFill>
                </a:rPr>
                <a:t>X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987804D-209D-1A41-8B21-8D8FBC8B9A1A}"/>
                </a:ext>
              </a:extLst>
            </p:cNvPr>
            <p:cNvSpPr/>
            <p:nvPr/>
          </p:nvSpPr>
          <p:spPr>
            <a:xfrm>
              <a:off x="6731854" y="3022998"/>
              <a:ext cx="526292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lang="en-US" sz="2800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Controller channel disruption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0DDDC279-B7AB-704D-92EC-24D6322D420A}"/>
              </a:ext>
            </a:extLst>
          </p:cNvPr>
          <p:cNvGrpSpPr/>
          <p:nvPr/>
        </p:nvGrpSpPr>
        <p:grpSpPr>
          <a:xfrm>
            <a:off x="4405747" y="3781689"/>
            <a:ext cx="2873215" cy="1445769"/>
            <a:chOff x="2895178" y="2991228"/>
            <a:chExt cx="4646644" cy="1968569"/>
          </a:xfrm>
        </p:grpSpPr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2C38AB9F-CD91-9B40-A90F-0D1847E95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95178" y="4322009"/>
              <a:ext cx="871539" cy="595587"/>
            </a:xfrm>
            <a:prstGeom prst="rect">
              <a:avLst/>
            </a:prstGeom>
          </p:spPr>
        </p:pic>
        <p:pic>
          <p:nvPicPr>
            <p:cNvPr id="78" name="Picture 77">
              <a:extLst>
                <a:ext uri="{FF2B5EF4-FFF2-40B4-BE49-F238E27FC236}">
                  <a16:creationId xmlns:a16="http://schemas.microsoft.com/office/drawing/2014/main" id="{D0BD8F38-78B4-5144-87A0-0684B763F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29543" y="4351925"/>
              <a:ext cx="871539" cy="595587"/>
            </a:xfrm>
            <a:prstGeom prst="rect">
              <a:avLst/>
            </a:prstGeom>
          </p:spPr>
        </p:pic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E7FEB10A-12AD-D347-B12F-62051DCF9B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40030" y="4344072"/>
              <a:ext cx="871539" cy="595587"/>
            </a:xfrm>
            <a:prstGeom prst="rect">
              <a:avLst/>
            </a:prstGeom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226DD3CC-426F-3441-B0F7-F7923E657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57695" y="3021640"/>
              <a:ext cx="871539" cy="595587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A9A6199F-AE9E-5943-98F3-DC96D05108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88099" y="2991228"/>
              <a:ext cx="871539" cy="595587"/>
            </a:xfrm>
            <a:prstGeom prst="rect">
              <a:avLst/>
            </a:prstGeom>
          </p:spPr>
        </p:pic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0B19AADF-7664-7641-82ED-8E2F562BEE91}"/>
                </a:ext>
              </a:extLst>
            </p:cNvPr>
            <p:cNvCxnSpPr/>
            <p:nvPr/>
          </p:nvCxnSpPr>
          <p:spPr>
            <a:xfrm flipV="1">
              <a:off x="3330948" y="3617227"/>
              <a:ext cx="762517" cy="70478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399D869F-87A7-DA4D-8259-1862E88D67BF}"/>
                </a:ext>
              </a:extLst>
            </p:cNvPr>
            <p:cNvCxnSpPr/>
            <p:nvPr/>
          </p:nvCxnSpPr>
          <p:spPr>
            <a:xfrm flipV="1">
              <a:off x="3330948" y="3586815"/>
              <a:ext cx="2892921" cy="73519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9D6B0710-0497-8343-B58A-7BB6E3934D46}"/>
                </a:ext>
              </a:extLst>
            </p:cNvPr>
            <p:cNvCxnSpPr/>
            <p:nvPr/>
          </p:nvCxnSpPr>
          <p:spPr>
            <a:xfrm flipH="1" flipV="1">
              <a:off x="4093465" y="3617227"/>
              <a:ext cx="582335" cy="7268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F505CEF-78BC-904D-A2AC-914BFB35C44D}"/>
                </a:ext>
              </a:extLst>
            </p:cNvPr>
            <p:cNvCxnSpPr/>
            <p:nvPr/>
          </p:nvCxnSpPr>
          <p:spPr>
            <a:xfrm flipV="1">
              <a:off x="4675800" y="3586815"/>
              <a:ext cx="1548069" cy="757257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FDE1EB5-EF97-054B-ABBF-7B410E28C2CD}"/>
                </a:ext>
              </a:extLst>
            </p:cNvPr>
            <p:cNvCxnSpPr/>
            <p:nvPr/>
          </p:nvCxnSpPr>
          <p:spPr>
            <a:xfrm flipV="1">
              <a:off x="5965313" y="3586815"/>
              <a:ext cx="258556" cy="76511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7E47F2D-F8AB-1E42-B580-8D220F89AD13}"/>
                </a:ext>
              </a:extLst>
            </p:cNvPr>
            <p:cNvCxnSpPr/>
            <p:nvPr/>
          </p:nvCxnSpPr>
          <p:spPr>
            <a:xfrm flipH="1" flipV="1">
              <a:off x="4093465" y="3617227"/>
              <a:ext cx="1871848" cy="73469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F3478347-BB1E-A442-B2BD-D6D5E0EEA3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70283" y="4364210"/>
              <a:ext cx="871539" cy="595587"/>
            </a:xfrm>
            <a:prstGeom prst="rect">
              <a:avLst/>
            </a:prstGeom>
          </p:spPr>
        </p:pic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052AAD8C-965F-F54C-BEF5-67CF63DEEE32}"/>
                </a:ext>
              </a:extLst>
            </p:cNvPr>
            <p:cNvCxnSpPr/>
            <p:nvPr/>
          </p:nvCxnSpPr>
          <p:spPr>
            <a:xfrm flipH="1" flipV="1">
              <a:off x="4093465" y="3617227"/>
              <a:ext cx="3012588" cy="746983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69CE191-380D-DD4C-939C-A86D43E886CD}"/>
                </a:ext>
              </a:extLst>
            </p:cNvPr>
            <p:cNvCxnSpPr/>
            <p:nvPr/>
          </p:nvCxnSpPr>
          <p:spPr>
            <a:xfrm flipH="1" flipV="1">
              <a:off x="6223869" y="3586815"/>
              <a:ext cx="882184" cy="77739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10BD7095-503F-9142-8A01-9246AB529F44}"/>
              </a:ext>
            </a:extLst>
          </p:cNvPr>
          <p:cNvSpPr/>
          <p:nvPr/>
        </p:nvSpPr>
        <p:spPr>
          <a:xfrm>
            <a:off x="4403952" y="5289281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A824536F-6891-4C4A-A1F1-9222DDDDFF55}"/>
              </a:ext>
            </a:extLst>
          </p:cNvPr>
          <p:cNvCxnSpPr/>
          <p:nvPr/>
        </p:nvCxnSpPr>
        <p:spPr>
          <a:xfrm>
            <a:off x="4536001" y="5445858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BB0FAA3-66BA-174F-A4ED-AF0A1A8AA48A}"/>
              </a:ext>
            </a:extLst>
          </p:cNvPr>
          <p:cNvCxnSpPr/>
          <p:nvPr/>
        </p:nvCxnSpPr>
        <p:spPr>
          <a:xfrm>
            <a:off x="4531867" y="5613498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29DAC67-3024-E444-B95D-4DA343370387}"/>
              </a:ext>
            </a:extLst>
          </p:cNvPr>
          <p:cNvCxnSpPr/>
          <p:nvPr/>
        </p:nvCxnSpPr>
        <p:spPr>
          <a:xfrm>
            <a:off x="4531867" y="5994462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652F713D-FB24-2A4C-B45A-6C119CCE21D2}"/>
              </a:ext>
            </a:extLst>
          </p:cNvPr>
          <p:cNvCxnSpPr/>
          <p:nvPr/>
        </p:nvCxnSpPr>
        <p:spPr>
          <a:xfrm flipV="1">
            <a:off x="4671343" y="5660465"/>
            <a:ext cx="1" cy="277253"/>
          </a:xfrm>
          <a:prstGeom prst="line">
            <a:avLst/>
          </a:prstGeom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Rounded Rectangle 124">
            <a:extLst>
              <a:ext uri="{FF2B5EF4-FFF2-40B4-BE49-F238E27FC236}">
                <a16:creationId xmlns:a16="http://schemas.microsoft.com/office/drawing/2014/main" id="{C5F2DD07-44F7-9547-9EF4-EBA716F616B7}"/>
              </a:ext>
            </a:extLst>
          </p:cNvPr>
          <p:cNvSpPr/>
          <p:nvPr/>
        </p:nvSpPr>
        <p:spPr>
          <a:xfrm>
            <a:off x="5243063" y="5306185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78F91558-2D51-7D48-90A5-84100C3A74A0}"/>
              </a:ext>
            </a:extLst>
          </p:cNvPr>
          <p:cNvCxnSpPr/>
          <p:nvPr/>
        </p:nvCxnSpPr>
        <p:spPr>
          <a:xfrm>
            <a:off x="5375112" y="5462762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2338AD01-DD12-7640-AAC5-A4515B4F2ABE}"/>
              </a:ext>
            </a:extLst>
          </p:cNvPr>
          <p:cNvCxnSpPr/>
          <p:nvPr/>
        </p:nvCxnSpPr>
        <p:spPr>
          <a:xfrm>
            <a:off x="5370978" y="5630402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A8E648D7-C4B3-3843-A4F8-4ABDCB20D9CB}"/>
              </a:ext>
            </a:extLst>
          </p:cNvPr>
          <p:cNvCxnSpPr/>
          <p:nvPr/>
        </p:nvCxnSpPr>
        <p:spPr>
          <a:xfrm>
            <a:off x="5370978" y="6011366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439946B2-0C54-F845-8B32-0647B894785A}"/>
              </a:ext>
            </a:extLst>
          </p:cNvPr>
          <p:cNvCxnSpPr/>
          <p:nvPr/>
        </p:nvCxnSpPr>
        <p:spPr>
          <a:xfrm flipV="1">
            <a:off x="5510454" y="5677369"/>
            <a:ext cx="1" cy="277253"/>
          </a:xfrm>
          <a:prstGeom prst="line">
            <a:avLst/>
          </a:prstGeom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ounded Rectangle 129">
            <a:extLst>
              <a:ext uri="{FF2B5EF4-FFF2-40B4-BE49-F238E27FC236}">
                <a16:creationId xmlns:a16="http://schemas.microsoft.com/office/drawing/2014/main" id="{3C997F0D-CA4C-C549-9EBE-40A68B9618FB}"/>
              </a:ext>
            </a:extLst>
          </p:cNvPr>
          <p:cNvSpPr/>
          <p:nvPr/>
        </p:nvSpPr>
        <p:spPr>
          <a:xfrm>
            <a:off x="6040091" y="5306185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5AC85A73-7640-A545-916F-14BFF70F3ECF}"/>
              </a:ext>
            </a:extLst>
          </p:cNvPr>
          <p:cNvCxnSpPr/>
          <p:nvPr/>
        </p:nvCxnSpPr>
        <p:spPr>
          <a:xfrm>
            <a:off x="6172140" y="5462762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0F55874-6183-414F-A50F-86C46E1E7B97}"/>
              </a:ext>
            </a:extLst>
          </p:cNvPr>
          <p:cNvCxnSpPr/>
          <p:nvPr/>
        </p:nvCxnSpPr>
        <p:spPr>
          <a:xfrm>
            <a:off x="6168006" y="5630402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A6E318E9-2847-FC40-987A-2005F6EC44EE}"/>
              </a:ext>
            </a:extLst>
          </p:cNvPr>
          <p:cNvCxnSpPr/>
          <p:nvPr/>
        </p:nvCxnSpPr>
        <p:spPr>
          <a:xfrm>
            <a:off x="6168006" y="6011366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CF49F7B5-F4F8-D84E-A951-ADC8D8749486}"/>
              </a:ext>
            </a:extLst>
          </p:cNvPr>
          <p:cNvCxnSpPr/>
          <p:nvPr/>
        </p:nvCxnSpPr>
        <p:spPr>
          <a:xfrm flipV="1">
            <a:off x="6307482" y="5677369"/>
            <a:ext cx="1" cy="277253"/>
          </a:xfrm>
          <a:prstGeom prst="line">
            <a:avLst/>
          </a:prstGeom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Rounded Rectangle 134">
            <a:extLst>
              <a:ext uri="{FF2B5EF4-FFF2-40B4-BE49-F238E27FC236}">
                <a16:creationId xmlns:a16="http://schemas.microsoft.com/office/drawing/2014/main" id="{C716E058-C58E-EF46-8CF8-29B36B39FD89}"/>
              </a:ext>
            </a:extLst>
          </p:cNvPr>
          <p:cNvSpPr/>
          <p:nvPr/>
        </p:nvSpPr>
        <p:spPr>
          <a:xfrm>
            <a:off x="6739155" y="5300869"/>
            <a:ext cx="540704" cy="812778"/>
          </a:xfrm>
          <a:prstGeom prst="roundRect">
            <a:avLst/>
          </a:prstGeom>
          <a:solidFill>
            <a:schemeClr val="bg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F04D37F2-C43F-F44E-8365-E5F0FD74DC85}"/>
              </a:ext>
            </a:extLst>
          </p:cNvPr>
          <p:cNvCxnSpPr/>
          <p:nvPr/>
        </p:nvCxnSpPr>
        <p:spPr>
          <a:xfrm>
            <a:off x="6871204" y="5457446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B2D5148F-C36C-FC4D-8EF9-BCCE515F7CF0}"/>
              </a:ext>
            </a:extLst>
          </p:cNvPr>
          <p:cNvCxnSpPr/>
          <p:nvPr/>
        </p:nvCxnSpPr>
        <p:spPr>
          <a:xfrm>
            <a:off x="6867070" y="5625086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AAFA1013-4B22-C648-BF37-6280677F40C6}"/>
              </a:ext>
            </a:extLst>
          </p:cNvPr>
          <p:cNvCxnSpPr/>
          <p:nvPr/>
        </p:nvCxnSpPr>
        <p:spPr>
          <a:xfrm>
            <a:off x="6867070" y="6006050"/>
            <a:ext cx="291876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B9BF2653-B7B5-1D40-8215-9275BB1AEBDD}"/>
              </a:ext>
            </a:extLst>
          </p:cNvPr>
          <p:cNvCxnSpPr/>
          <p:nvPr/>
        </p:nvCxnSpPr>
        <p:spPr>
          <a:xfrm flipV="1">
            <a:off x="7006546" y="5672053"/>
            <a:ext cx="1" cy="277253"/>
          </a:xfrm>
          <a:prstGeom prst="line">
            <a:avLst/>
          </a:prstGeom>
          <a:ln w="508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Alternate Process 44">
            <a:extLst>
              <a:ext uri="{FF2B5EF4-FFF2-40B4-BE49-F238E27FC236}">
                <a16:creationId xmlns:a16="http://schemas.microsoft.com/office/drawing/2014/main" id="{49C8DAE2-E26B-3E4F-96E7-CC20671080BC}"/>
              </a:ext>
            </a:extLst>
          </p:cNvPr>
          <p:cNvSpPr/>
          <p:nvPr/>
        </p:nvSpPr>
        <p:spPr>
          <a:xfrm>
            <a:off x="772406" y="4755844"/>
            <a:ext cx="3338080" cy="462592"/>
          </a:xfrm>
          <a:prstGeom prst="flowChartAlternateProcess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2. Switch policy graph</a:t>
            </a:r>
          </a:p>
        </p:txBody>
      </p:sp>
      <p:sp>
        <p:nvSpPr>
          <p:cNvPr id="140" name="Alternate Process 139">
            <a:extLst>
              <a:ext uri="{FF2B5EF4-FFF2-40B4-BE49-F238E27FC236}">
                <a16:creationId xmlns:a16="http://schemas.microsoft.com/office/drawing/2014/main" id="{47FE5040-D701-524D-9FEB-8F99014AC5DA}"/>
              </a:ext>
            </a:extLst>
          </p:cNvPr>
          <p:cNvSpPr/>
          <p:nvPr/>
        </p:nvSpPr>
        <p:spPr>
          <a:xfrm>
            <a:off x="783822" y="5497887"/>
            <a:ext cx="3338080" cy="462592"/>
          </a:xfrm>
          <a:prstGeom prst="flowChartAlternateProcess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3. TCAM</a:t>
            </a:r>
          </a:p>
        </p:txBody>
      </p: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A6EA645B-6C25-5E47-AF2F-267B11CED3BD}"/>
              </a:ext>
            </a:extLst>
          </p:cNvPr>
          <p:cNvGrpSpPr/>
          <p:nvPr/>
        </p:nvGrpSpPr>
        <p:grpSpPr>
          <a:xfrm>
            <a:off x="7407774" y="5252268"/>
            <a:ext cx="4770497" cy="707886"/>
            <a:chOff x="7407774" y="5252268"/>
            <a:chExt cx="4770497" cy="70788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F4C4AFA-1273-9541-B7E5-72B004272EBC}"/>
                </a:ext>
              </a:extLst>
            </p:cNvPr>
            <p:cNvSpPr/>
            <p:nvPr/>
          </p:nvSpPr>
          <p:spPr>
            <a:xfrm>
              <a:off x="7426337" y="5351888"/>
              <a:ext cx="4751934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lvl="1"/>
              <a:r>
                <a:rPr lang="en-US" sz="2800" dirty="0">
                  <a:solidFill>
                    <a:srgbClr val="FF0000"/>
                  </a:solidFill>
                  <a:latin typeface="Helvetica" charset="0"/>
                  <a:ea typeface="Helvetica" charset="0"/>
                  <a:cs typeface="Helvetica" charset="0"/>
                </a:rPr>
                <a:t>Device memory overflow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5F29D39C-9D21-484A-9B16-39FB498A378E}"/>
                </a:ext>
              </a:extLst>
            </p:cNvPr>
            <p:cNvSpPr txBox="1"/>
            <p:nvPr/>
          </p:nvSpPr>
          <p:spPr>
            <a:xfrm>
              <a:off x="7407774" y="5252268"/>
              <a:ext cx="47404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1" dirty="0">
                  <a:solidFill>
                    <a:srgbClr val="FF0000"/>
                  </a:solidFill>
                </a:rPr>
                <a:t>X</a:t>
              </a:r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47E1266D-974B-B246-B875-AF9FDD67C392}"/>
              </a:ext>
            </a:extLst>
          </p:cNvPr>
          <p:cNvGrpSpPr/>
          <p:nvPr/>
        </p:nvGrpSpPr>
        <p:grpSpPr>
          <a:xfrm>
            <a:off x="7066514" y="3810938"/>
            <a:ext cx="382130" cy="418784"/>
            <a:chOff x="7657195" y="1337365"/>
            <a:chExt cx="733527" cy="1031106"/>
          </a:xfrm>
          <a:noFill/>
        </p:grpSpPr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1FE15F90-6D5F-1549-93CE-673AC30E1595}"/>
                </a:ext>
              </a:extLst>
            </p:cNvPr>
            <p:cNvSpPr/>
            <p:nvPr/>
          </p:nvSpPr>
          <p:spPr>
            <a:xfrm>
              <a:off x="7657195" y="1337365"/>
              <a:ext cx="202870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87EEFF2C-D3A7-9D4F-9011-27F33323C2E8}"/>
                </a:ext>
              </a:extLst>
            </p:cNvPr>
            <p:cNvSpPr/>
            <p:nvPr/>
          </p:nvSpPr>
          <p:spPr>
            <a:xfrm>
              <a:off x="8036762" y="1708577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7FBEF79B-5F6E-9440-BC21-25075B096F88}"/>
                </a:ext>
              </a:extLst>
            </p:cNvPr>
            <p:cNvSpPr/>
            <p:nvPr/>
          </p:nvSpPr>
          <p:spPr>
            <a:xfrm>
              <a:off x="7833892" y="2137749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B5EDC640-0C90-5549-AE67-B18288602B64}"/>
                </a:ext>
              </a:extLst>
            </p:cNvPr>
            <p:cNvCxnSpPr/>
            <p:nvPr/>
          </p:nvCxnSpPr>
          <p:spPr>
            <a:xfrm>
              <a:off x="7758639" y="1568087"/>
              <a:ext cx="379560" cy="140490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60EF331F-92ED-B848-A818-F26AACFF369F}"/>
                </a:ext>
              </a:extLst>
            </p:cNvPr>
            <p:cNvCxnSpPr/>
            <p:nvPr/>
          </p:nvCxnSpPr>
          <p:spPr>
            <a:xfrm flipH="1">
              <a:off x="7935336" y="1939299"/>
              <a:ext cx="202871" cy="19845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08EBFACA-AAFD-3143-BA77-BECEB565C33F}"/>
                </a:ext>
              </a:extLst>
            </p:cNvPr>
            <p:cNvSpPr/>
            <p:nvPr/>
          </p:nvSpPr>
          <p:spPr>
            <a:xfrm>
              <a:off x="8187851" y="2136598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643B8C0E-B33B-9B41-AE71-8791A89A31E7}"/>
                </a:ext>
              </a:extLst>
            </p:cNvPr>
            <p:cNvCxnSpPr/>
            <p:nvPr/>
          </p:nvCxnSpPr>
          <p:spPr>
            <a:xfrm>
              <a:off x="8138233" y="1939292"/>
              <a:ext cx="151076" cy="197301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7268A3F6-9839-7548-A2BF-DED37D583634}"/>
              </a:ext>
            </a:extLst>
          </p:cNvPr>
          <p:cNvGrpSpPr/>
          <p:nvPr/>
        </p:nvGrpSpPr>
        <p:grpSpPr>
          <a:xfrm>
            <a:off x="7405280" y="4859274"/>
            <a:ext cx="448362" cy="258199"/>
            <a:chOff x="7378969" y="1337365"/>
            <a:chExt cx="860664" cy="635722"/>
          </a:xfrm>
          <a:noFill/>
        </p:grpSpPr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8AEC56C9-0D98-0C49-9D28-E2E3EB15C7A4}"/>
                </a:ext>
              </a:extLst>
            </p:cNvPr>
            <p:cNvSpPr/>
            <p:nvPr/>
          </p:nvSpPr>
          <p:spPr>
            <a:xfrm>
              <a:off x="7657195" y="1337365"/>
              <a:ext cx="202870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AF591B44-E4A4-0345-89F5-2EC94BA7358A}"/>
                </a:ext>
              </a:extLst>
            </p:cNvPr>
            <p:cNvSpPr/>
            <p:nvPr/>
          </p:nvSpPr>
          <p:spPr>
            <a:xfrm>
              <a:off x="7378969" y="1742365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EE0A39C7-AB92-D04A-9469-5B5294EC9FE8}"/>
                </a:ext>
              </a:extLst>
            </p:cNvPr>
            <p:cNvSpPr/>
            <p:nvPr/>
          </p:nvSpPr>
          <p:spPr>
            <a:xfrm>
              <a:off x="8036762" y="1708577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0" name="Straight Arrow Connector 169">
              <a:extLst>
                <a:ext uri="{FF2B5EF4-FFF2-40B4-BE49-F238E27FC236}">
                  <a16:creationId xmlns:a16="http://schemas.microsoft.com/office/drawing/2014/main" id="{3C6BF85A-CE80-B946-B080-DF3FD80439E2}"/>
                </a:ext>
              </a:extLst>
            </p:cNvPr>
            <p:cNvCxnSpPr/>
            <p:nvPr/>
          </p:nvCxnSpPr>
          <p:spPr>
            <a:xfrm flipH="1">
              <a:off x="7480403" y="1534300"/>
              <a:ext cx="349955" cy="208067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181937E8-13D0-C142-A6E1-5DB5C7BD1086}"/>
                </a:ext>
              </a:extLst>
            </p:cNvPr>
            <p:cNvCxnSpPr/>
            <p:nvPr/>
          </p:nvCxnSpPr>
          <p:spPr>
            <a:xfrm>
              <a:off x="7758639" y="1568087"/>
              <a:ext cx="379560" cy="140490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4FF7D711-BE93-E54E-B52C-C74D12E91431}"/>
              </a:ext>
            </a:extLst>
          </p:cNvPr>
          <p:cNvGrpSpPr/>
          <p:nvPr/>
        </p:nvGrpSpPr>
        <p:grpSpPr>
          <a:xfrm>
            <a:off x="4253086" y="3810939"/>
            <a:ext cx="448362" cy="258199"/>
            <a:chOff x="7378969" y="1337365"/>
            <a:chExt cx="860664" cy="635722"/>
          </a:xfrm>
          <a:noFill/>
        </p:grpSpPr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B1AAB90F-9A95-434D-BCFC-5AEE10FE5EC5}"/>
                </a:ext>
              </a:extLst>
            </p:cNvPr>
            <p:cNvSpPr/>
            <p:nvPr/>
          </p:nvSpPr>
          <p:spPr>
            <a:xfrm>
              <a:off x="7657195" y="1337365"/>
              <a:ext cx="202870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DF36A333-785F-8345-A250-011E7A9E63A3}"/>
                </a:ext>
              </a:extLst>
            </p:cNvPr>
            <p:cNvSpPr/>
            <p:nvPr/>
          </p:nvSpPr>
          <p:spPr>
            <a:xfrm>
              <a:off x="7378969" y="1742365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BBA8701C-D664-3E49-9908-2EF7C0A9A11A}"/>
                </a:ext>
              </a:extLst>
            </p:cNvPr>
            <p:cNvSpPr/>
            <p:nvPr/>
          </p:nvSpPr>
          <p:spPr>
            <a:xfrm>
              <a:off x="8036762" y="1708577"/>
              <a:ext cx="202871" cy="230722"/>
            </a:xfrm>
            <a:prstGeom prst="ellipse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6" name="Straight Arrow Connector 175">
              <a:extLst>
                <a:ext uri="{FF2B5EF4-FFF2-40B4-BE49-F238E27FC236}">
                  <a16:creationId xmlns:a16="http://schemas.microsoft.com/office/drawing/2014/main" id="{F4A398AE-FD40-4B47-835E-2AF81AC1E2E7}"/>
                </a:ext>
              </a:extLst>
            </p:cNvPr>
            <p:cNvCxnSpPr/>
            <p:nvPr/>
          </p:nvCxnSpPr>
          <p:spPr>
            <a:xfrm flipH="1">
              <a:off x="7480403" y="1534300"/>
              <a:ext cx="349955" cy="208067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28D9CDF7-3CD9-1343-BB4C-9F89D8CCC78F}"/>
                </a:ext>
              </a:extLst>
            </p:cNvPr>
            <p:cNvCxnSpPr/>
            <p:nvPr/>
          </p:nvCxnSpPr>
          <p:spPr>
            <a:xfrm>
              <a:off x="7758639" y="1568087"/>
              <a:ext cx="379560" cy="140490"/>
            </a:xfrm>
            <a:prstGeom prst="straightConnector1">
              <a:avLst/>
            </a:prstGeom>
            <a:grpFill/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/>
          <p:cNvSpPr/>
          <p:nvPr/>
        </p:nvSpPr>
        <p:spPr>
          <a:xfrm>
            <a:off x="3274801" y="2287535"/>
            <a:ext cx="5642399" cy="224707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Helvetica" pitchFamily="2" charset="0"/>
              </a:rPr>
              <a:t>Network policy</a:t>
            </a:r>
          </a:p>
          <a:p>
            <a:pPr algn="ctr"/>
            <a:r>
              <a:rPr lang="en-US" sz="3600" dirty="0">
                <a:latin typeface="Helvetica" pitchFamily="2" charset="0"/>
              </a:rPr>
              <a:t> ≇ </a:t>
            </a:r>
          </a:p>
          <a:p>
            <a:pPr algn="ctr"/>
            <a:r>
              <a:rPr lang="en-US" sz="3600" dirty="0">
                <a:latin typeface="Helvetica" pitchFamily="2" charset="0"/>
              </a:rPr>
              <a:t>TCAM rules</a:t>
            </a:r>
          </a:p>
        </p:txBody>
      </p:sp>
    </p:spTree>
    <p:extLst>
      <p:ext uri="{BB962C8B-B14F-4D97-AF65-F5344CB8AC3E}">
        <p14:creationId xmlns:p14="http://schemas.microsoft.com/office/powerpoint/2010/main" val="3722370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5" grpId="0" animBg="1"/>
      <p:bldP spid="140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extLst/>
          </p:nvPr>
        </p:nvSpPr>
        <p:spPr/>
        <p:txBody>
          <a:bodyPr>
            <a:normAutofit/>
          </a:bodyPr>
          <a:lstStyle/>
          <a:p>
            <a:r>
              <a:rPr lang="en-US" dirty="0"/>
              <a:t>Network policy deployment failure </a:t>
            </a:r>
            <a:endParaRPr lang="en-US" dirty="0">
              <a:cs typeface="Helvetica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525" y="1665085"/>
            <a:ext cx="833892" cy="573266"/>
          </a:xfrm>
          <a:prstGeom prst="rect">
            <a:avLst/>
          </a:prstGeom>
        </p:spPr>
      </p:pic>
      <p:sp>
        <p:nvSpPr>
          <p:cNvPr id="70" name="TextBox 69"/>
          <p:cNvSpPr txBox="1"/>
          <p:nvPr>
            <p:extLst/>
          </p:nvPr>
        </p:nvSpPr>
        <p:spPr>
          <a:xfrm>
            <a:off x="1246766" y="1712603"/>
            <a:ext cx="1768221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latin typeface="Helvetica"/>
                <a:cs typeface="Helvetica"/>
              </a:rPr>
              <a:t>sw</a:t>
            </a:r>
            <a:r>
              <a:rPr lang="en-US" sz="2800" baseline="-25000" dirty="0">
                <a:latin typeface="Helvetica"/>
                <a:cs typeface="Helvetica"/>
              </a:rPr>
              <a:t>2</a:t>
            </a:r>
            <a:endParaRPr lang="en-US" dirty="0"/>
          </a:p>
        </p:txBody>
      </p:sp>
      <p:sp>
        <p:nvSpPr>
          <p:cNvPr id="4" name="Arrow: Down 3"/>
          <p:cNvSpPr/>
          <p:nvPr/>
        </p:nvSpPr>
        <p:spPr>
          <a:xfrm>
            <a:off x="5814219" y="2843379"/>
            <a:ext cx="563562" cy="31939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7297680"/>
              </p:ext>
            </p:extLst>
          </p:nvPr>
        </p:nvGraphicFramePr>
        <p:xfrm>
          <a:off x="3792221" y="3230193"/>
          <a:ext cx="4607557" cy="30117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06432">
                  <a:extLst>
                    <a:ext uri="{9D8B030D-6E8A-4147-A177-3AD203B41FA5}">
                      <a16:colId xmlns:a16="http://schemas.microsoft.com/office/drawing/2014/main" val="3956983960"/>
                    </a:ext>
                  </a:extLst>
                </a:gridCol>
                <a:gridCol w="1301125">
                  <a:extLst>
                    <a:ext uri="{9D8B030D-6E8A-4147-A177-3AD203B41FA5}">
                      <a16:colId xmlns:a16="http://schemas.microsoft.com/office/drawing/2014/main" val="349294697"/>
                    </a:ext>
                  </a:extLst>
                </a:gridCol>
              </a:tblGrid>
              <a:tr h="37364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/>
                        <a:t>TCAM Rules</a:t>
                      </a:r>
                      <a:endParaRPr lang="en-US" sz="2000" dirty="0">
                        <a:latin typeface="Helvetica" pitchFamily="2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/>
                        <a:t>Action</a:t>
                      </a:r>
                      <a:endParaRPr lang="en-US" sz="2000" dirty="0">
                        <a:latin typeface="Helvetica" pitchFamily="2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4081117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800" dirty="0"/>
                        <a:t>VRF</a:t>
                      </a:r>
                      <a:r>
                        <a:rPr lang="en-US" sz="1800" baseline="-25000" dirty="0"/>
                        <a:t>1</a:t>
                      </a:r>
                      <a:r>
                        <a:rPr lang="en-US" sz="1800" dirty="0"/>
                        <a:t>, Web, App, Port 80</a:t>
                      </a:r>
                      <a:endParaRPr lang="en-US" sz="1800" dirty="0">
                        <a:solidFill>
                          <a:schemeClr val="tx1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Allow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2192847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800" dirty="0"/>
                        <a:t>VRF</a:t>
                      </a:r>
                      <a:r>
                        <a:rPr lang="en-US" sz="1800" baseline="-25000" dirty="0"/>
                        <a:t>1</a:t>
                      </a:r>
                      <a:r>
                        <a:rPr lang="en-US" sz="1800" dirty="0"/>
                        <a:t>, App, Web, Port 80</a:t>
                      </a:r>
                      <a:endParaRPr lang="en-US" sz="1800" dirty="0">
                        <a:solidFill>
                          <a:schemeClr val="tx1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/>
                        <a:t>Allow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550652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/>
                        <a:t>VRF</a:t>
                      </a:r>
                      <a:r>
                        <a:rPr lang="en-US" sz="1800" baseline="-25000" dirty="0"/>
                        <a:t>1</a:t>
                      </a:r>
                      <a:r>
                        <a:rPr lang="en-US" sz="1800" dirty="0"/>
                        <a:t>, App, DB, Port 80</a:t>
                      </a:r>
                      <a:endParaRPr lang="en-US" sz="1800" dirty="0">
                        <a:solidFill>
                          <a:schemeClr val="tx1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/>
                        <a:t>Allow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944103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/>
                        <a:t>VRF</a:t>
                      </a:r>
                      <a:r>
                        <a:rPr lang="en-US" sz="1800" baseline="-25000" dirty="0"/>
                        <a:t>1</a:t>
                      </a:r>
                      <a:r>
                        <a:rPr lang="en-US" sz="1800" dirty="0"/>
                        <a:t>, DB, App, Port 80</a:t>
                      </a:r>
                      <a:endParaRPr lang="en-US" sz="1800" dirty="0">
                        <a:solidFill>
                          <a:schemeClr val="tx1"/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/>
                        <a:t>Allow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725130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VRF</a:t>
                      </a:r>
                      <a:r>
                        <a:rPr lang="en-US" sz="1800" baseline="-250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, App, DB, Port 700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Allow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555948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VRF</a:t>
                      </a:r>
                      <a:r>
                        <a:rPr lang="en-US" sz="1800" baseline="-250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, DB, App, Port 700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Allow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839147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dirty="0"/>
                        <a:t>*,*,*,*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dirty="0"/>
                        <a:t>Deny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219941"/>
                  </a:ext>
                </a:extLst>
              </a:tr>
            </a:tbl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DBDE923C-05AB-CE4B-9B58-8104D53C14A5}"/>
              </a:ext>
            </a:extLst>
          </p:cNvPr>
          <p:cNvGrpSpPr/>
          <p:nvPr/>
        </p:nvGrpSpPr>
        <p:grpSpPr>
          <a:xfrm>
            <a:off x="3739426" y="1274273"/>
            <a:ext cx="4713148" cy="1487483"/>
            <a:chOff x="6074777" y="4545629"/>
            <a:chExt cx="5700747" cy="1954755"/>
          </a:xfrm>
        </p:grpSpPr>
        <p:sp>
          <p:nvSpPr>
            <p:cNvPr id="22" name="Rectangle: Rounded Corners 3">
              <a:extLst>
                <a:ext uri="{FF2B5EF4-FFF2-40B4-BE49-F238E27FC236}">
                  <a16:creationId xmlns:a16="http://schemas.microsoft.com/office/drawing/2014/main" id="{AD57A6C5-E370-9A4F-89D1-51F162FC090C}"/>
                </a:ext>
              </a:extLst>
            </p:cNvPr>
            <p:cNvSpPr/>
            <p:nvPr>
              <p:extLst/>
            </p:nvPr>
          </p:nvSpPr>
          <p:spPr>
            <a:xfrm>
              <a:off x="6074777" y="4545629"/>
              <a:ext cx="5700747" cy="19547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solidFill>
                  <a:srgbClr val="000000"/>
                </a:solidFill>
                <a:latin typeface="Helvetica"/>
                <a:cs typeface="Helvetica"/>
              </a:endParaRPr>
            </a:p>
            <a:p>
              <a:pPr algn="ctr"/>
              <a:endParaRPr lang="en-US" sz="2800" dirty="0">
                <a:solidFill>
                  <a:srgbClr val="000000"/>
                </a:solidFill>
                <a:latin typeface="Helvetica"/>
                <a:cs typeface="Helvetica"/>
              </a:endParaRPr>
            </a:p>
          </p:txBody>
        </p:sp>
        <p:sp>
          <p:nvSpPr>
            <p:cNvPr id="23" name="Rectangle: Rounded Corners 51">
              <a:extLst>
                <a:ext uri="{FF2B5EF4-FFF2-40B4-BE49-F238E27FC236}">
                  <a16:creationId xmlns:a16="http://schemas.microsoft.com/office/drawing/2014/main" id="{776D54A6-F74F-3646-AD4E-15B7BD83581A}"/>
                </a:ext>
              </a:extLst>
            </p:cNvPr>
            <p:cNvSpPr/>
            <p:nvPr>
              <p:extLst/>
            </p:nvPr>
          </p:nvSpPr>
          <p:spPr>
            <a:xfrm>
              <a:off x="6232636" y="5667549"/>
              <a:ext cx="1670050" cy="728926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Routing: VRF</a:t>
              </a:r>
              <a:r>
                <a:rPr lang="en-US" sz="2000" baseline="-25000" dirty="0">
                  <a:solidFill>
                    <a:schemeClr val="bg1"/>
                  </a:solidFill>
                  <a:latin typeface="Calibri"/>
                  <a:cs typeface="Helvetica"/>
                </a:rPr>
                <a:t>1</a:t>
              </a:r>
              <a:endParaRPr lang="en-US" sz="2000" dirty="0">
                <a:solidFill>
                  <a:schemeClr val="bg1"/>
                </a:solidFill>
                <a:latin typeface="Calibri"/>
                <a:cs typeface="Helvetica"/>
              </a:endParaRPr>
            </a:p>
          </p:txBody>
        </p:sp>
        <p:sp>
          <p:nvSpPr>
            <p:cNvPr id="24" name="Rectangle: Rounded Corners 55">
              <a:extLst>
                <a:ext uri="{FF2B5EF4-FFF2-40B4-BE49-F238E27FC236}">
                  <a16:creationId xmlns:a16="http://schemas.microsoft.com/office/drawing/2014/main" id="{C7EE30DE-3BD5-654D-A4B6-71DA9327943D}"/>
                </a:ext>
              </a:extLst>
            </p:cNvPr>
            <p:cNvSpPr/>
            <p:nvPr>
              <p:extLst/>
            </p:nvPr>
          </p:nvSpPr>
          <p:spPr>
            <a:xfrm>
              <a:off x="8259712" y="5683695"/>
              <a:ext cx="1581150" cy="728926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ACL: 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80/Allow</a:t>
              </a:r>
              <a:endParaRPr sz="20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25" name="Rectangle: Rounded Corners 11">
              <a:extLst>
                <a:ext uri="{FF2B5EF4-FFF2-40B4-BE49-F238E27FC236}">
                  <a16:creationId xmlns:a16="http://schemas.microsoft.com/office/drawing/2014/main" id="{471B7990-06F5-2D48-AD81-912C5142B45E}"/>
                </a:ext>
              </a:extLst>
            </p:cNvPr>
            <p:cNvSpPr/>
            <p:nvPr>
              <p:extLst/>
            </p:nvPr>
          </p:nvSpPr>
          <p:spPr>
            <a:xfrm>
              <a:off x="8442070" y="4623489"/>
              <a:ext cx="1216435" cy="42847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G: App</a:t>
              </a:r>
            </a:p>
          </p:txBody>
        </p:sp>
        <p:sp>
          <p:nvSpPr>
            <p:cNvPr id="26" name="Rectangle: Rounded Corners 11">
              <a:extLst>
                <a:ext uri="{FF2B5EF4-FFF2-40B4-BE49-F238E27FC236}">
                  <a16:creationId xmlns:a16="http://schemas.microsoft.com/office/drawing/2014/main" id="{403D2DDC-AB15-CF49-A193-193577A5E7B9}"/>
                </a:ext>
              </a:extLst>
            </p:cNvPr>
            <p:cNvSpPr/>
            <p:nvPr>
              <p:extLst/>
            </p:nvPr>
          </p:nvSpPr>
          <p:spPr>
            <a:xfrm>
              <a:off x="6459444" y="4623489"/>
              <a:ext cx="1216435" cy="42847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G: Web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5581F1F-A5C8-8A4C-B5AA-C8D272288831}"/>
                </a:ext>
              </a:extLst>
            </p:cNvPr>
            <p:cNvCxnSpPr>
              <a:cxnSpLocks/>
              <a:stCxn id="26" idx="2"/>
              <a:endCxn id="23" idx="0"/>
            </p:cNvCxnSpPr>
            <p:nvPr/>
          </p:nvCxnSpPr>
          <p:spPr>
            <a:xfrm flipH="1">
              <a:off x="7067661" y="5051959"/>
              <a:ext cx="1" cy="615590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A3C8859F-69F5-6342-A021-292EA96F7A66}"/>
                </a:ext>
              </a:extLst>
            </p:cNvPr>
            <p:cNvCxnSpPr>
              <a:cxnSpLocks/>
              <a:stCxn id="25" idx="2"/>
            </p:cNvCxnSpPr>
            <p:nvPr/>
          </p:nvCxnSpPr>
          <p:spPr>
            <a:xfrm flipH="1">
              <a:off x="7141571" y="5051959"/>
              <a:ext cx="1908717" cy="596438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EA4EF41-EC50-AC4C-B453-7E308FB74FFD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>
              <a:off x="7067662" y="5051959"/>
              <a:ext cx="1916050" cy="615590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B0777EA-53C3-614E-9B46-557BA8B1595B}"/>
                </a:ext>
              </a:extLst>
            </p:cNvPr>
            <p:cNvCxnSpPr>
              <a:cxnSpLocks/>
              <a:stCxn id="25" idx="2"/>
              <a:endCxn id="24" idx="0"/>
            </p:cNvCxnSpPr>
            <p:nvPr/>
          </p:nvCxnSpPr>
          <p:spPr>
            <a:xfrm flipH="1">
              <a:off x="9050287" y="5051959"/>
              <a:ext cx="1" cy="631736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: Rounded Corners 57">
              <a:extLst>
                <a:ext uri="{FF2B5EF4-FFF2-40B4-BE49-F238E27FC236}">
                  <a16:creationId xmlns:a16="http://schemas.microsoft.com/office/drawing/2014/main" id="{8D079DD0-1112-094E-A1FC-9D6821620E1D}"/>
                </a:ext>
              </a:extLst>
            </p:cNvPr>
            <p:cNvSpPr/>
            <p:nvPr>
              <p:extLst/>
            </p:nvPr>
          </p:nvSpPr>
          <p:spPr>
            <a:xfrm>
              <a:off x="10011562" y="5713386"/>
              <a:ext cx="1589087" cy="699235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ACL: 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700/Allow</a:t>
              </a:r>
              <a:endParaRPr sz="20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32" name="Rectangle: Rounded Corners 12">
              <a:extLst>
                <a:ext uri="{FF2B5EF4-FFF2-40B4-BE49-F238E27FC236}">
                  <a16:creationId xmlns:a16="http://schemas.microsoft.com/office/drawing/2014/main" id="{D23E7EF0-9682-0041-8DEE-C8A5C12F3CE3}"/>
                </a:ext>
              </a:extLst>
            </p:cNvPr>
            <p:cNvSpPr/>
            <p:nvPr>
              <p:extLst/>
            </p:nvPr>
          </p:nvSpPr>
          <p:spPr>
            <a:xfrm>
              <a:off x="10231832" y="4633743"/>
              <a:ext cx="1148545" cy="407961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G: DB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812A2BDC-E49D-5E49-A42C-B4E64A4CEC18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 flipH="1">
              <a:off x="7461200" y="5041704"/>
              <a:ext cx="3344905" cy="586864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05E3376D-31E6-3C46-B328-08673F470AC8}"/>
                </a:ext>
              </a:extLst>
            </p:cNvPr>
            <p:cNvCxnSpPr>
              <a:cxnSpLocks/>
              <a:stCxn id="32" idx="2"/>
              <a:endCxn id="31" idx="0"/>
            </p:cNvCxnSpPr>
            <p:nvPr/>
          </p:nvCxnSpPr>
          <p:spPr>
            <a:xfrm>
              <a:off x="10806105" y="5041704"/>
              <a:ext cx="1" cy="671682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05863AD8-140C-784A-8A70-7AD2CF14BB13}"/>
                </a:ext>
              </a:extLst>
            </p:cNvPr>
            <p:cNvCxnSpPr>
              <a:cxnSpLocks/>
              <a:stCxn id="25" idx="2"/>
            </p:cNvCxnSpPr>
            <p:nvPr/>
          </p:nvCxnSpPr>
          <p:spPr>
            <a:xfrm>
              <a:off x="9050288" y="5051959"/>
              <a:ext cx="1625598" cy="631736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99E5D4F-8829-C345-BE79-8D965A1E8F25}"/>
              </a:ext>
            </a:extLst>
          </p:cNvPr>
          <p:cNvCxnSpPr>
            <a:cxnSpLocks/>
            <a:stCxn id="32" idx="2"/>
          </p:cNvCxnSpPr>
          <p:nvPr/>
        </p:nvCxnSpPr>
        <p:spPr>
          <a:xfrm flipH="1">
            <a:off x="6293924" y="1651764"/>
            <a:ext cx="1357174" cy="446578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74D7C03-3369-D74C-9478-DF52142466D4}"/>
              </a:ext>
            </a:extLst>
          </p:cNvPr>
          <p:cNvSpPr txBox="1"/>
          <p:nvPr/>
        </p:nvSpPr>
        <p:spPr>
          <a:xfrm>
            <a:off x="7745563" y="2064917"/>
            <a:ext cx="7624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solidFill>
                  <a:srgbClr val="FF0000"/>
                </a:solidFill>
                <a:latin typeface="Helvetica" pitchFamily="2" charset="0"/>
              </a:rPr>
              <a:t>X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C3F6B06-0524-A94A-82FE-60166C3C5280}"/>
              </a:ext>
            </a:extLst>
          </p:cNvPr>
          <p:cNvSpPr/>
          <p:nvPr/>
        </p:nvSpPr>
        <p:spPr>
          <a:xfrm>
            <a:off x="3490417" y="5065090"/>
            <a:ext cx="5188634" cy="818644"/>
          </a:xfrm>
          <a:prstGeom prst="roundRect">
            <a:avLst/>
          </a:prstGeom>
          <a:noFill/>
          <a:ln w="63500" cap="rnd">
            <a:solidFill>
              <a:srgbClr val="FF0000"/>
            </a:solidFill>
            <a:prstDash val="sys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179B679-45A4-8847-A969-2B795344EAED}"/>
              </a:ext>
            </a:extLst>
          </p:cNvPr>
          <p:cNvSpPr txBox="1"/>
          <p:nvPr>
            <p:extLst/>
          </p:nvPr>
        </p:nvSpPr>
        <p:spPr>
          <a:xfrm>
            <a:off x="851809" y="5212802"/>
            <a:ext cx="2661139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Helvitica"/>
                <a:cs typeface="Arial"/>
              </a:rPr>
              <a:t>Missing rules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Arrow: Down 3">
            <a:extLst>
              <a:ext uri="{FF2B5EF4-FFF2-40B4-BE49-F238E27FC236}">
                <a16:creationId xmlns:a16="http://schemas.microsoft.com/office/drawing/2014/main" id="{A9587636-65D9-CB47-B4E6-9050076D38B9}"/>
              </a:ext>
            </a:extLst>
          </p:cNvPr>
          <p:cNvSpPr/>
          <p:nvPr/>
        </p:nvSpPr>
        <p:spPr>
          <a:xfrm rot="6433028">
            <a:off x="8501468" y="2148882"/>
            <a:ext cx="401014" cy="754276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699C58D-D444-DD4B-820A-0EB1E47BE1AA}"/>
              </a:ext>
            </a:extLst>
          </p:cNvPr>
          <p:cNvSpPr txBox="1"/>
          <p:nvPr>
            <p:extLst/>
          </p:nvPr>
        </p:nvSpPr>
        <p:spPr>
          <a:xfrm>
            <a:off x="9059356" y="2443085"/>
            <a:ext cx="2822503" cy="95410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Helvitica"/>
                <a:cs typeface="Arial"/>
              </a:rPr>
              <a:t>Object failed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  <a:latin typeface="Helvitica"/>
                <a:cs typeface="Arial"/>
              </a:rPr>
              <a:t>to deploy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0942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7" grpId="0" animBg="1"/>
      <p:bldP spid="3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extLst/>
          </p:nvPr>
        </p:nvSpPr>
        <p:spPr/>
        <p:txBody>
          <a:bodyPr>
            <a:normAutofit/>
          </a:bodyPr>
          <a:lstStyle/>
          <a:p>
            <a:r>
              <a:rPr lang="en-US" dirty="0"/>
              <a:t>Network policy deployment failure </a:t>
            </a:r>
            <a:endParaRPr lang="en-US" dirty="0">
              <a:cs typeface="Helvetica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6525" y="1680851"/>
            <a:ext cx="833892" cy="573266"/>
          </a:xfrm>
          <a:prstGeom prst="rect">
            <a:avLst/>
          </a:prstGeom>
        </p:spPr>
      </p:pic>
      <p:sp>
        <p:nvSpPr>
          <p:cNvPr id="70" name="TextBox 69"/>
          <p:cNvSpPr txBox="1"/>
          <p:nvPr>
            <p:extLst/>
          </p:nvPr>
        </p:nvSpPr>
        <p:spPr>
          <a:xfrm>
            <a:off x="1246766" y="1728369"/>
            <a:ext cx="1768221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latin typeface="Helvetica"/>
                <a:cs typeface="Helvetica"/>
              </a:rPr>
              <a:t>sw</a:t>
            </a:r>
            <a:r>
              <a:rPr lang="en-US" sz="2800" baseline="-25000" dirty="0">
                <a:latin typeface="Helvetica"/>
                <a:cs typeface="Helvetica"/>
              </a:rPr>
              <a:t>2</a:t>
            </a:r>
            <a:endParaRPr lang="en-US" dirty="0"/>
          </a:p>
        </p:txBody>
      </p:sp>
      <p:sp>
        <p:nvSpPr>
          <p:cNvPr id="4" name="Arrow: Down 3"/>
          <p:cNvSpPr/>
          <p:nvPr/>
        </p:nvSpPr>
        <p:spPr>
          <a:xfrm>
            <a:off x="5814219" y="2859145"/>
            <a:ext cx="563562" cy="319397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769374"/>
              </p:ext>
            </p:extLst>
          </p:nvPr>
        </p:nvGraphicFramePr>
        <p:xfrm>
          <a:off x="3792221" y="3245959"/>
          <a:ext cx="4607557" cy="30117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06432">
                  <a:extLst>
                    <a:ext uri="{9D8B030D-6E8A-4147-A177-3AD203B41FA5}">
                      <a16:colId xmlns:a16="http://schemas.microsoft.com/office/drawing/2014/main" val="3956983960"/>
                    </a:ext>
                  </a:extLst>
                </a:gridCol>
                <a:gridCol w="1301125">
                  <a:extLst>
                    <a:ext uri="{9D8B030D-6E8A-4147-A177-3AD203B41FA5}">
                      <a16:colId xmlns:a16="http://schemas.microsoft.com/office/drawing/2014/main" val="349294697"/>
                    </a:ext>
                  </a:extLst>
                </a:gridCol>
              </a:tblGrid>
              <a:tr h="373643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/>
                        <a:t>TCAM Rules</a:t>
                      </a:r>
                      <a:endParaRPr lang="en-US" sz="2000" dirty="0">
                        <a:latin typeface="Helvetica" pitchFamily="2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000" dirty="0"/>
                        <a:t>Action</a:t>
                      </a:r>
                      <a:endParaRPr lang="en-US" sz="2000" dirty="0">
                        <a:latin typeface="Helvetica" pitchFamily="2" charset="0"/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4081117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VRF</a:t>
                      </a:r>
                      <a:r>
                        <a:rPr lang="en-US" sz="1800" baseline="-250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, Web, App, Port 80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Allow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2192847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VRF</a:t>
                      </a:r>
                      <a:r>
                        <a:rPr lang="en-US" sz="1800" baseline="-250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, App, Web, Port 80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Allow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550652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VRF</a:t>
                      </a:r>
                      <a:r>
                        <a:rPr lang="en-US" sz="1800" baseline="-250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, App, DB, Port 80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Allow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2944103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VRF</a:t>
                      </a:r>
                      <a:r>
                        <a:rPr lang="en-US" sz="1800" baseline="-250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, DB, App, Port 80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Allow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7725130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VRF</a:t>
                      </a:r>
                      <a:r>
                        <a:rPr lang="en-US" sz="1800" baseline="-250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, App, DB, Port 700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Allow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555948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VRF</a:t>
                      </a:r>
                      <a:r>
                        <a:rPr lang="en-US" sz="1800" baseline="-250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, DB, App, Port 700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u="none" strike="noStrike" noProof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Allow</a:t>
                      </a:r>
                      <a:endParaRPr lang="en-US" sz="1800" dirty="0">
                        <a:solidFill>
                          <a:schemeClr val="bg1">
                            <a:lumMod val="65000"/>
                          </a:schemeClr>
                        </a:solidFill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1839147"/>
                  </a:ext>
                </a:extLst>
              </a:tr>
              <a:tr h="373643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dirty="0"/>
                        <a:t>*,*,*,*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dirty="0"/>
                        <a:t>Deny</a:t>
                      </a:r>
                      <a:endParaRPr lang="en-US" sz="1800" dirty="0">
                        <a:latin typeface="Helvetica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219941"/>
                  </a:ext>
                </a:extLst>
              </a:tr>
            </a:tbl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DBDE923C-05AB-CE4B-9B58-8104D53C14A5}"/>
              </a:ext>
            </a:extLst>
          </p:cNvPr>
          <p:cNvGrpSpPr/>
          <p:nvPr/>
        </p:nvGrpSpPr>
        <p:grpSpPr>
          <a:xfrm>
            <a:off x="3739426" y="1290039"/>
            <a:ext cx="4713148" cy="1487483"/>
            <a:chOff x="6074777" y="4545629"/>
            <a:chExt cx="5700747" cy="1954755"/>
          </a:xfrm>
        </p:grpSpPr>
        <p:sp>
          <p:nvSpPr>
            <p:cNvPr id="22" name="Rectangle: Rounded Corners 3">
              <a:extLst>
                <a:ext uri="{FF2B5EF4-FFF2-40B4-BE49-F238E27FC236}">
                  <a16:creationId xmlns:a16="http://schemas.microsoft.com/office/drawing/2014/main" id="{AD57A6C5-E370-9A4F-89D1-51F162FC090C}"/>
                </a:ext>
              </a:extLst>
            </p:cNvPr>
            <p:cNvSpPr/>
            <p:nvPr>
              <p:extLst/>
            </p:nvPr>
          </p:nvSpPr>
          <p:spPr>
            <a:xfrm>
              <a:off x="6074777" y="4545629"/>
              <a:ext cx="5700747" cy="195475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800" dirty="0">
                <a:solidFill>
                  <a:srgbClr val="000000"/>
                </a:solidFill>
                <a:latin typeface="Helvetica"/>
                <a:cs typeface="Helvetica"/>
              </a:endParaRPr>
            </a:p>
            <a:p>
              <a:pPr algn="ctr"/>
              <a:endParaRPr lang="en-US" sz="2800" dirty="0">
                <a:solidFill>
                  <a:srgbClr val="000000"/>
                </a:solidFill>
                <a:latin typeface="Helvetica"/>
                <a:cs typeface="Helvetica"/>
              </a:endParaRPr>
            </a:p>
          </p:txBody>
        </p:sp>
        <p:sp>
          <p:nvSpPr>
            <p:cNvPr id="23" name="Rectangle: Rounded Corners 51">
              <a:extLst>
                <a:ext uri="{FF2B5EF4-FFF2-40B4-BE49-F238E27FC236}">
                  <a16:creationId xmlns:a16="http://schemas.microsoft.com/office/drawing/2014/main" id="{776D54A6-F74F-3646-AD4E-15B7BD83581A}"/>
                </a:ext>
              </a:extLst>
            </p:cNvPr>
            <p:cNvSpPr/>
            <p:nvPr>
              <p:extLst/>
            </p:nvPr>
          </p:nvSpPr>
          <p:spPr>
            <a:xfrm>
              <a:off x="6232636" y="5667549"/>
              <a:ext cx="1670050" cy="728926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Routing: VRF</a:t>
              </a:r>
              <a:r>
                <a:rPr lang="en-US" sz="2000" baseline="-25000" dirty="0">
                  <a:solidFill>
                    <a:schemeClr val="bg1"/>
                  </a:solidFill>
                  <a:latin typeface="Calibri"/>
                  <a:cs typeface="Helvetica"/>
                </a:rPr>
                <a:t>1</a:t>
              </a:r>
              <a:endParaRPr lang="en-US" sz="2000" dirty="0">
                <a:solidFill>
                  <a:schemeClr val="bg1"/>
                </a:solidFill>
                <a:latin typeface="Calibri"/>
                <a:cs typeface="Helvetica"/>
              </a:endParaRPr>
            </a:p>
          </p:txBody>
        </p:sp>
        <p:sp>
          <p:nvSpPr>
            <p:cNvPr id="24" name="Rectangle: Rounded Corners 55">
              <a:extLst>
                <a:ext uri="{FF2B5EF4-FFF2-40B4-BE49-F238E27FC236}">
                  <a16:creationId xmlns:a16="http://schemas.microsoft.com/office/drawing/2014/main" id="{C7EE30DE-3BD5-654D-A4B6-71DA9327943D}"/>
                </a:ext>
              </a:extLst>
            </p:cNvPr>
            <p:cNvSpPr/>
            <p:nvPr>
              <p:extLst/>
            </p:nvPr>
          </p:nvSpPr>
          <p:spPr>
            <a:xfrm>
              <a:off x="8259712" y="5683695"/>
              <a:ext cx="1581150" cy="728926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ACL: 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80/Allow</a:t>
              </a:r>
              <a:endParaRPr sz="20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25" name="Rectangle: Rounded Corners 11">
              <a:extLst>
                <a:ext uri="{FF2B5EF4-FFF2-40B4-BE49-F238E27FC236}">
                  <a16:creationId xmlns:a16="http://schemas.microsoft.com/office/drawing/2014/main" id="{471B7990-06F5-2D48-AD81-912C5142B45E}"/>
                </a:ext>
              </a:extLst>
            </p:cNvPr>
            <p:cNvSpPr/>
            <p:nvPr>
              <p:extLst/>
            </p:nvPr>
          </p:nvSpPr>
          <p:spPr>
            <a:xfrm>
              <a:off x="8442070" y="4623489"/>
              <a:ext cx="1216435" cy="42847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G: App</a:t>
              </a:r>
            </a:p>
          </p:txBody>
        </p:sp>
        <p:sp>
          <p:nvSpPr>
            <p:cNvPr id="26" name="Rectangle: Rounded Corners 11">
              <a:extLst>
                <a:ext uri="{FF2B5EF4-FFF2-40B4-BE49-F238E27FC236}">
                  <a16:creationId xmlns:a16="http://schemas.microsoft.com/office/drawing/2014/main" id="{403D2DDC-AB15-CF49-A193-193577A5E7B9}"/>
                </a:ext>
              </a:extLst>
            </p:cNvPr>
            <p:cNvSpPr/>
            <p:nvPr>
              <p:extLst/>
            </p:nvPr>
          </p:nvSpPr>
          <p:spPr>
            <a:xfrm>
              <a:off x="6459444" y="4623489"/>
              <a:ext cx="1216435" cy="428470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G: Web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5581F1F-A5C8-8A4C-B5AA-C8D272288831}"/>
                </a:ext>
              </a:extLst>
            </p:cNvPr>
            <p:cNvCxnSpPr>
              <a:cxnSpLocks/>
              <a:stCxn id="26" idx="2"/>
              <a:endCxn id="23" idx="0"/>
            </p:cNvCxnSpPr>
            <p:nvPr/>
          </p:nvCxnSpPr>
          <p:spPr>
            <a:xfrm flipH="1">
              <a:off x="7067661" y="5051959"/>
              <a:ext cx="1" cy="615590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A3C8859F-69F5-6342-A021-292EA96F7A66}"/>
                </a:ext>
              </a:extLst>
            </p:cNvPr>
            <p:cNvCxnSpPr>
              <a:cxnSpLocks/>
              <a:stCxn id="25" idx="2"/>
            </p:cNvCxnSpPr>
            <p:nvPr/>
          </p:nvCxnSpPr>
          <p:spPr>
            <a:xfrm flipH="1">
              <a:off x="7141571" y="5051959"/>
              <a:ext cx="1908717" cy="596438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3EA4EF41-EC50-AC4C-B453-7E308FB74FFD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>
              <a:off x="7067662" y="5051959"/>
              <a:ext cx="1916050" cy="615590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EB0777EA-53C3-614E-9B46-557BA8B1595B}"/>
                </a:ext>
              </a:extLst>
            </p:cNvPr>
            <p:cNvCxnSpPr>
              <a:cxnSpLocks/>
              <a:stCxn id="25" idx="2"/>
              <a:endCxn id="24" idx="0"/>
            </p:cNvCxnSpPr>
            <p:nvPr/>
          </p:nvCxnSpPr>
          <p:spPr>
            <a:xfrm flipH="1">
              <a:off x="9050287" y="5051959"/>
              <a:ext cx="1" cy="631736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: Rounded Corners 57">
              <a:extLst>
                <a:ext uri="{FF2B5EF4-FFF2-40B4-BE49-F238E27FC236}">
                  <a16:creationId xmlns:a16="http://schemas.microsoft.com/office/drawing/2014/main" id="{8D079DD0-1112-094E-A1FC-9D6821620E1D}"/>
                </a:ext>
              </a:extLst>
            </p:cNvPr>
            <p:cNvSpPr/>
            <p:nvPr>
              <p:extLst/>
            </p:nvPr>
          </p:nvSpPr>
          <p:spPr>
            <a:xfrm>
              <a:off x="10011562" y="5713386"/>
              <a:ext cx="1589087" cy="699235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ACL: </a:t>
              </a:r>
              <a:endParaRPr lang="en-US" sz="2000" dirty="0">
                <a:solidFill>
                  <a:schemeClr val="bg1"/>
                </a:solidFill>
              </a:endParaRP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Calibri"/>
                  <a:cs typeface="Helvetica"/>
                </a:rPr>
                <a:t>700/Allow</a:t>
              </a:r>
              <a:endParaRPr sz="2000" dirty="0">
                <a:solidFill>
                  <a:schemeClr val="bg1"/>
                </a:solidFill>
                <a:latin typeface="Calibri"/>
              </a:endParaRPr>
            </a:p>
          </p:txBody>
        </p:sp>
        <p:sp>
          <p:nvSpPr>
            <p:cNvPr id="32" name="Rectangle: Rounded Corners 12">
              <a:extLst>
                <a:ext uri="{FF2B5EF4-FFF2-40B4-BE49-F238E27FC236}">
                  <a16:creationId xmlns:a16="http://schemas.microsoft.com/office/drawing/2014/main" id="{D23E7EF0-9682-0041-8DEE-C8A5C12F3CE3}"/>
                </a:ext>
              </a:extLst>
            </p:cNvPr>
            <p:cNvSpPr/>
            <p:nvPr>
              <p:extLst/>
            </p:nvPr>
          </p:nvSpPr>
          <p:spPr>
            <a:xfrm>
              <a:off x="10231832" y="4633743"/>
              <a:ext cx="1148545" cy="407961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G: DB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812A2BDC-E49D-5E49-A42C-B4E64A4CEC18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 flipH="1">
              <a:off x="7461200" y="5041704"/>
              <a:ext cx="3344905" cy="586864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05E3376D-31E6-3C46-B328-08673F470AC8}"/>
                </a:ext>
              </a:extLst>
            </p:cNvPr>
            <p:cNvCxnSpPr>
              <a:cxnSpLocks/>
              <a:stCxn id="32" idx="2"/>
              <a:endCxn id="31" idx="0"/>
            </p:cNvCxnSpPr>
            <p:nvPr/>
          </p:nvCxnSpPr>
          <p:spPr>
            <a:xfrm>
              <a:off x="10806105" y="5041704"/>
              <a:ext cx="1" cy="671682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05863AD8-140C-784A-8A70-7AD2CF14BB13}"/>
                </a:ext>
              </a:extLst>
            </p:cNvPr>
            <p:cNvCxnSpPr>
              <a:cxnSpLocks/>
              <a:stCxn id="25" idx="2"/>
            </p:cNvCxnSpPr>
            <p:nvPr/>
          </p:nvCxnSpPr>
          <p:spPr>
            <a:xfrm>
              <a:off x="9050288" y="5051959"/>
              <a:ext cx="1625598" cy="631736"/>
            </a:xfrm>
            <a:prstGeom prst="straightConnector1">
              <a:avLst/>
            </a:prstGeom>
            <a:ln w="28575">
              <a:solidFill>
                <a:schemeClr val="tx1"/>
              </a:solidFill>
              <a:prstDash val="solid"/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99E5D4F-8829-C345-BE79-8D965A1E8F25}"/>
              </a:ext>
            </a:extLst>
          </p:cNvPr>
          <p:cNvCxnSpPr>
            <a:cxnSpLocks/>
            <a:stCxn id="32" idx="2"/>
          </p:cNvCxnSpPr>
          <p:nvPr/>
        </p:nvCxnSpPr>
        <p:spPr>
          <a:xfrm flipH="1">
            <a:off x="6293924" y="1667530"/>
            <a:ext cx="1357174" cy="446578"/>
          </a:xfrm>
          <a:prstGeom prst="straightConnector1">
            <a:avLst/>
          </a:prstGeom>
          <a:ln w="28575">
            <a:solidFill>
              <a:schemeClr val="tx1"/>
            </a:solidFill>
            <a:prstDash val="solid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74D7C03-3369-D74C-9478-DF52142466D4}"/>
              </a:ext>
            </a:extLst>
          </p:cNvPr>
          <p:cNvSpPr txBox="1"/>
          <p:nvPr/>
        </p:nvSpPr>
        <p:spPr>
          <a:xfrm>
            <a:off x="3831490" y="2341406"/>
            <a:ext cx="7624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solidFill>
                  <a:srgbClr val="FF0000"/>
                </a:solidFill>
                <a:latin typeface="Helvetica" pitchFamily="2" charset="0"/>
              </a:rPr>
              <a:t>X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C3F6B06-0524-A94A-82FE-60166C3C5280}"/>
              </a:ext>
            </a:extLst>
          </p:cNvPr>
          <p:cNvSpPr/>
          <p:nvPr/>
        </p:nvSpPr>
        <p:spPr>
          <a:xfrm>
            <a:off x="3490417" y="3666134"/>
            <a:ext cx="5188634" cy="2233366"/>
          </a:xfrm>
          <a:prstGeom prst="roundRect">
            <a:avLst/>
          </a:prstGeom>
          <a:noFill/>
          <a:ln w="63500" cap="rnd">
            <a:solidFill>
              <a:srgbClr val="FF0000"/>
            </a:solidFill>
            <a:prstDash val="sys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179B679-45A4-8847-A969-2B795344EAED}"/>
              </a:ext>
            </a:extLst>
          </p:cNvPr>
          <p:cNvSpPr txBox="1"/>
          <p:nvPr>
            <p:extLst/>
          </p:nvPr>
        </p:nvSpPr>
        <p:spPr>
          <a:xfrm>
            <a:off x="838200" y="4490219"/>
            <a:ext cx="2661139" cy="52322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Helvitica"/>
                <a:cs typeface="Arial"/>
              </a:rPr>
              <a:t>Missing rules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Arrow: Down 3">
            <a:extLst>
              <a:ext uri="{FF2B5EF4-FFF2-40B4-BE49-F238E27FC236}">
                <a16:creationId xmlns:a16="http://schemas.microsoft.com/office/drawing/2014/main" id="{A9587636-65D9-CB47-B4E6-9050076D38B9}"/>
              </a:ext>
            </a:extLst>
          </p:cNvPr>
          <p:cNvSpPr/>
          <p:nvPr/>
        </p:nvSpPr>
        <p:spPr>
          <a:xfrm rot="15058368">
            <a:off x="3362520" y="2418206"/>
            <a:ext cx="401014" cy="754276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699C58D-D444-DD4B-820A-0EB1E47BE1AA}"/>
              </a:ext>
            </a:extLst>
          </p:cNvPr>
          <p:cNvSpPr txBox="1"/>
          <p:nvPr>
            <p:extLst/>
          </p:nvPr>
        </p:nvSpPr>
        <p:spPr>
          <a:xfrm>
            <a:off x="377257" y="2612924"/>
            <a:ext cx="2822503" cy="954107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  <a:latin typeface="Helvitica"/>
                <a:cs typeface="Arial"/>
              </a:rPr>
              <a:t>Object failed 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  <a:latin typeface="Helvitica"/>
                <a:cs typeface="Arial"/>
              </a:rPr>
              <a:t>to deploy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622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7" grpId="0" animBg="1"/>
      <p:bldP spid="3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37610</TotalTime>
  <Words>1431</Words>
  <Application>Microsoft Macintosh PowerPoint</Application>
  <PresentationFormat>Widescreen</PresentationFormat>
  <Paragraphs>473</Paragraphs>
  <Slides>29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맑은 고딕</vt:lpstr>
      <vt:lpstr>Arial</vt:lpstr>
      <vt:lpstr>Calibri</vt:lpstr>
      <vt:lpstr>Calibri Light</vt:lpstr>
      <vt:lpstr>Helvetica</vt:lpstr>
      <vt:lpstr>Helvitica</vt:lpstr>
      <vt:lpstr>Wingdings</vt:lpstr>
      <vt:lpstr>Office Theme</vt:lpstr>
      <vt:lpstr>Fault Localization in Large-Scale  Network Policy Deployment</vt:lpstr>
      <vt:lpstr>Intent based networking</vt:lpstr>
      <vt:lpstr>Network policy deployment</vt:lpstr>
      <vt:lpstr>An example of a network policy deployment </vt:lpstr>
      <vt:lpstr>An example of a network policy deployment </vt:lpstr>
      <vt:lpstr>An example of a network policy deployment </vt:lpstr>
      <vt:lpstr>Network inconsistency</vt:lpstr>
      <vt:lpstr>Network policy deployment failure </vt:lpstr>
      <vt:lpstr>Network policy deployment failure </vt:lpstr>
      <vt:lpstr>A case study in a production cluster</vt:lpstr>
      <vt:lpstr>Debugging policy deployment failures is hard</vt:lpstr>
      <vt:lpstr>Debugging policy deployment failures is hard</vt:lpstr>
      <vt:lpstr>Debugging policy deployment failures is hard</vt:lpstr>
      <vt:lpstr>SCOUT system design</vt:lpstr>
      <vt:lpstr>SCOUT in a nutshell</vt:lpstr>
      <vt:lpstr>Example: Too many missing rules</vt:lpstr>
      <vt:lpstr>SCOUT: Key challenges</vt:lpstr>
      <vt:lpstr>SCOUT design</vt:lpstr>
      <vt:lpstr>SCOUT design</vt:lpstr>
      <vt:lpstr>SCOUT design</vt:lpstr>
      <vt:lpstr>SCOUT design</vt:lpstr>
      <vt:lpstr>SCOUT: Key challenges</vt:lpstr>
      <vt:lpstr>SCOUT design</vt:lpstr>
      <vt:lpstr>SCOUT design</vt:lpstr>
      <vt:lpstr>SCOUT: Key challenges</vt:lpstr>
      <vt:lpstr>Evaluation</vt:lpstr>
      <vt:lpstr>Evaluation</vt:lpstr>
      <vt:lpstr>Accuracy</vt:lpstr>
      <vt:lpstr>Conclusion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Praveen Tammana</dc:creator>
  <cp:lastModifiedBy>Praveen Tammana</cp:lastModifiedBy>
  <cp:revision>3</cp:revision>
  <cp:lastPrinted>2018-06-28T16:15:08Z</cp:lastPrinted>
  <dcterms:created xsi:type="dcterms:W3CDTF">2018-06-07T21:00:14Z</dcterms:created>
  <dcterms:modified xsi:type="dcterms:W3CDTF">2018-08-05T17:47:05Z</dcterms:modified>
</cp:coreProperties>
</file>

<file path=docProps/thumbnail.jpeg>
</file>